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77" r:id="rId2"/>
    <p:sldId id="394" r:id="rId3"/>
    <p:sldId id="395" r:id="rId4"/>
    <p:sldId id="397" r:id="rId5"/>
    <p:sldId id="412" r:id="rId6"/>
    <p:sldId id="408" r:id="rId7"/>
    <p:sldId id="409" r:id="rId8"/>
    <p:sldId id="278" r:id="rId9"/>
    <p:sldId id="377" r:id="rId10"/>
    <p:sldId id="378" r:id="rId11"/>
    <p:sldId id="379" r:id="rId12"/>
    <p:sldId id="380" r:id="rId13"/>
    <p:sldId id="381" r:id="rId14"/>
    <p:sldId id="410" r:id="rId15"/>
    <p:sldId id="411" r:id="rId16"/>
    <p:sldId id="421" r:id="rId17"/>
    <p:sldId id="422" r:id="rId18"/>
    <p:sldId id="423" r:id="rId19"/>
    <p:sldId id="424" r:id="rId20"/>
    <p:sldId id="413" r:id="rId21"/>
    <p:sldId id="384" r:id="rId22"/>
    <p:sldId id="434" r:id="rId23"/>
    <p:sldId id="414" r:id="rId24"/>
    <p:sldId id="435" r:id="rId25"/>
    <p:sldId id="415" r:id="rId26"/>
    <p:sldId id="416" r:id="rId27"/>
    <p:sldId id="417" r:id="rId28"/>
    <p:sldId id="326" r:id="rId29"/>
    <p:sldId id="420" r:id="rId30"/>
    <p:sldId id="418" r:id="rId31"/>
    <p:sldId id="279" r:id="rId32"/>
    <p:sldId id="280" r:id="rId33"/>
    <p:sldId id="328" r:id="rId34"/>
    <p:sldId id="281" r:id="rId35"/>
    <p:sldId id="325" r:id="rId36"/>
    <p:sldId id="361" r:id="rId37"/>
    <p:sldId id="283" r:id="rId38"/>
    <p:sldId id="425" r:id="rId39"/>
    <p:sldId id="426" r:id="rId40"/>
    <p:sldId id="427" r:id="rId41"/>
    <p:sldId id="428" r:id="rId42"/>
    <p:sldId id="429" r:id="rId43"/>
    <p:sldId id="430" r:id="rId44"/>
    <p:sldId id="320" r:id="rId45"/>
    <p:sldId id="284" r:id="rId46"/>
    <p:sldId id="285" r:id="rId47"/>
    <p:sldId id="286" r:id="rId48"/>
    <p:sldId id="368" r:id="rId49"/>
    <p:sldId id="297" r:id="rId50"/>
    <p:sldId id="298" r:id="rId51"/>
    <p:sldId id="365" r:id="rId52"/>
    <p:sldId id="299" r:id="rId53"/>
    <p:sldId id="436" r:id="rId54"/>
    <p:sldId id="300" r:id="rId55"/>
    <p:sldId id="369" r:id="rId56"/>
    <p:sldId id="437" r:id="rId57"/>
    <p:sldId id="304" r:id="rId58"/>
    <p:sldId id="324" r:id="rId59"/>
    <p:sldId id="322" r:id="rId60"/>
    <p:sldId id="323" r:id="rId61"/>
    <p:sldId id="431" r:id="rId62"/>
    <p:sldId id="432" r:id="rId63"/>
    <p:sldId id="301" r:id="rId64"/>
    <p:sldId id="305" r:id="rId65"/>
    <p:sldId id="302" r:id="rId66"/>
    <p:sldId id="404" r:id="rId67"/>
    <p:sldId id="403" r:id="rId68"/>
    <p:sldId id="309" r:id="rId69"/>
    <p:sldId id="310" r:id="rId70"/>
    <p:sldId id="370" r:id="rId71"/>
    <p:sldId id="311" r:id="rId72"/>
    <p:sldId id="312" r:id="rId73"/>
    <p:sldId id="407" r:id="rId74"/>
    <p:sldId id="313" r:id="rId75"/>
    <p:sldId id="314" r:id="rId76"/>
    <p:sldId id="315" r:id="rId77"/>
    <p:sldId id="316" r:id="rId78"/>
    <p:sldId id="371" r:id="rId79"/>
    <p:sldId id="372"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6699"/>
    <a:srgbClr val="00CCFF"/>
    <a:srgbClr val="00FFCC"/>
    <a:srgbClr val="FF89B0"/>
    <a:srgbClr val="FF66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97" autoAdjust="0"/>
  </p:normalViewPr>
  <p:slideViewPr>
    <p:cSldViewPr>
      <p:cViewPr varScale="1">
        <p:scale>
          <a:sx n="66" d="100"/>
          <a:sy n="66" d="100"/>
        </p:scale>
        <p:origin x="72" y="3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A968D-CF08-479D-AF51-ED171E1D6756}" type="datetimeFigureOut">
              <a:rPr lang="en-US" smtClean="0"/>
              <a:pPr/>
              <a:t>9/26/2019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C2DFEF-7E7C-431A-AAF6-9EF89F568E6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txBox="1"/>
          <p:nvPr/>
        </p:nvSpPr>
        <p:spPr>
          <a:xfrm>
            <a:off x="2143126" y="695325"/>
            <a:ext cx="2571749" cy="3429000"/>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78" name="Shape 78"/>
          <p:cNvSpPr txBox="1">
            <a:spLocks noGrp="1"/>
          </p:cNvSpPr>
          <p:nvPr>
            <p:ph type="body" idx="1"/>
          </p:nvPr>
        </p:nvSpPr>
        <p:spPr>
          <a:xfrm>
            <a:off x="685801" y="4343400"/>
            <a:ext cx="5464175" cy="4114800"/>
          </a:xfrm>
          <a:prstGeom prst="rect">
            <a:avLst/>
          </a:prstGeom>
          <a:noFill/>
          <a:ln>
            <a:noFill/>
          </a:ln>
        </p:spPr>
        <p:txBody>
          <a:bodyPr lIns="0" tIns="0" rIns="0" bIns="0" anchor="ctr" anchorCtr="0">
            <a:noAutofit/>
          </a:bodyPr>
          <a:lstStyle/>
          <a:p>
            <a:endParaRPr/>
          </a:p>
        </p:txBody>
      </p:sp>
      <p:sp>
        <p:nvSpPr>
          <p:cNvPr id="79" name="Shape 79"/>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p:nvPr/>
        </p:nvSpPr>
        <p:spPr>
          <a:xfrm>
            <a:off x="1586" y="1"/>
            <a:ext cx="1587" cy="1587"/>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149" name="Shape 149"/>
          <p:cNvSpPr txBox="1">
            <a:spLocks noGrp="1"/>
          </p:cNvSpPr>
          <p:nvPr>
            <p:ph type="body" idx="1"/>
          </p:nvPr>
        </p:nvSpPr>
        <p:spPr>
          <a:xfrm>
            <a:off x="685801" y="4343400"/>
            <a:ext cx="5464175" cy="4114800"/>
          </a:xfrm>
          <a:prstGeom prst="rect">
            <a:avLst/>
          </a:prstGeom>
          <a:noFill/>
          <a:ln>
            <a:noFill/>
          </a:ln>
        </p:spPr>
        <p:txBody>
          <a:bodyPr lIns="0" tIns="0" rIns="0" bIns="0" anchor="ctr" anchorCtr="0">
            <a:noAutofit/>
          </a:bodyPr>
          <a:lstStyle/>
          <a:p>
            <a:endParaRPr/>
          </a:p>
        </p:txBody>
      </p:sp>
      <p:sp>
        <p:nvSpPr>
          <p:cNvPr id="150" name="Shape 150"/>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p:nvPr/>
        </p:nvSpPr>
        <p:spPr>
          <a:xfrm>
            <a:off x="1586" y="1"/>
            <a:ext cx="1587" cy="1587"/>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149" name="Shape 149"/>
          <p:cNvSpPr txBox="1">
            <a:spLocks noGrp="1"/>
          </p:cNvSpPr>
          <p:nvPr>
            <p:ph type="body" idx="1"/>
          </p:nvPr>
        </p:nvSpPr>
        <p:spPr>
          <a:xfrm>
            <a:off x="685801" y="4343400"/>
            <a:ext cx="5464175" cy="4114800"/>
          </a:xfrm>
          <a:prstGeom prst="rect">
            <a:avLst/>
          </a:prstGeom>
          <a:noFill/>
          <a:ln>
            <a:noFill/>
          </a:ln>
        </p:spPr>
        <p:txBody>
          <a:bodyPr lIns="0" tIns="0" rIns="0" bIns="0" anchor="ctr" anchorCtr="0">
            <a:noAutofit/>
          </a:bodyPr>
          <a:lstStyle/>
          <a:p>
            <a:endParaRPr/>
          </a:p>
        </p:txBody>
      </p:sp>
      <p:sp>
        <p:nvSpPr>
          <p:cNvPr id="150" name="Shape 150"/>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p:nvPr/>
        </p:nvSpPr>
        <p:spPr>
          <a:xfrm>
            <a:off x="1586" y="1"/>
            <a:ext cx="1587" cy="1587"/>
          </a:xfrm>
          <a:prstGeom prst="rect">
            <a:avLst/>
          </a:prstGeom>
          <a:solidFill>
            <a:srgbClr val="FFFFFF"/>
          </a:solidFill>
          <a:ln w="9525" cap="rnd">
            <a:solidFill>
              <a:srgbClr val="000000"/>
            </a:solidFill>
            <a:prstDash val="solid"/>
            <a:miter/>
            <a:headEnd type="none" w="med" len="med"/>
            <a:tailEnd type="none" w="med" len="med"/>
          </a:ln>
        </p:spPr>
        <p:txBody>
          <a:bodyPr lIns="91425" tIns="45700" rIns="91425" bIns="45700" anchor="ctr" anchorCtr="0">
            <a:noAutofit/>
          </a:bodyPr>
          <a:lstStyle/>
          <a:p>
            <a:endParaRPr/>
          </a:p>
        </p:txBody>
      </p:sp>
      <p:sp>
        <p:nvSpPr>
          <p:cNvPr id="149" name="Shape 149"/>
          <p:cNvSpPr txBox="1">
            <a:spLocks noGrp="1"/>
          </p:cNvSpPr>
          <p:nvPr>
            <p:ph type="body" idx="1"/>
          </p:nvPr>
        </p:nvSpPr>
        <p:spPr>
          <a:xfrm>
            <a:off x="685801" y="4343400"/>
            <a:ext cx="5464175" cy="4114800"/>
          </a:xfrm>
          <a:prstGeom prst="rect">
            <a:avLst/>
          </a:prstGeom>
          <a:noFill/>
          <a:ln>
            <a:noFill/>
          </a:ln>
        </p:spPr>
        <p:txBody>
          <a:bodyPr lIns="0" tIns="0" rIns="0" bIns="0" anchor="ctr" anchorCtr="0">
            <a:noAutofit/>
          </a:bodyPr>
          <a:lstStyle/>
          <a:p>
            <a:endParaRPr/>
          </a:p>
        </p:txBody>
      </p:sp>
      <p:sp>
        <p:nvSpPr>
          <p:cNvPr id="150" name="Shape 150"/>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JIT compiler - converts source code into native code </a:t>
            </a:r>
            <a:r>
              <a:rPr lang="en-US" baseline="0" dirty="0"/>
              <a:t>just before running the program</a:t>
            </a:r>
          </a:p>
          <a:p>
            <a:r>
              <a:rPr lang="en-US" baseline="0" dirty="0"/>
              <a:t>JIT Compiler – Just in time Compiler</a:t>
            </a: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1"/>
            <a:ext cx="5462586" cy="4113211"/>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PHP Error Handling</a:t>
            </a:r>
          </a:p>
          <a:p>
            <a:r>
              <a:rPr lang="en-US" sz="1200" b="0" i="0" kern="1200" dirty="0">
                <a:solidFill>
                  <a:schemeClr val="tx1"/>
                </a:solidFill>
                <a:latin typeface="+mn-lt"/>
                <a:ea typeface="+mn-ea"/>
                <a:cs typeface="+mn-cs"/>
              </a:rPr>
              <a:t>When creating scripts and web applications, error handling is an important part. If your code lacks error checking code, your program may look very unprofessional and you may be open to security risks</a:t>
            </a:r>
          </a:p>
          <a:p>
            <a:endParaRPr lang="en-US" dirty="0"/>
          </a:p>
          <a:p>
            <a:endParaRPr lang="en-US" dirty="0"/>
          </a:p>
          <a:p>
            <a:r>
              <a:rPr lang="en-US" sz="1200" b="0" i="0" kern="1200" dirty="0">
                <a:solidFill>
                  <a:schemeClr val="tx1"/>
                </a:solidFill>
                <a:latin typeface="+mn-lt"/>
                <a:ea typeface="+mn-ea"/>
                <a:cs typeface="+mn-cs"/>
              </a:rPr>
              <a:t>Error handling is the process of catching errors raised by your program and then taking appropriate action.</a:t>
            </a: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JVM, JRE and JDK are platform dependent</a:t>
            </a:r>
          </a:p>
        </p:txBody>
      </p:sp>
      <p:sp>
        <p:nvSpPr>
          <p:cNvPr id="4" name="Slide Number Placeholder 3"/>
          <p:cNvSpPr>
            <a:spLocks noGrp="1"/>
          </p:cNvSpPr>
          <p:nvPr>
            <p:ph type="sldNum" sz="quarter" idx="10"/>
          </p:nvPr>
        </p:nvSpPr>
        <p:spPr/>
        <p:txBody>
          <a:bodyPr/>
          <a:lstStyle/>
          <a:p>
            <a:fld id="{37C2DFEF-7E7C-431A-AAF6-9EF89F568E6C}" type="slidenum">
              <a:rPr lang="en-US" smtClean="0"/>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685800" y="4343401"/>
            <a:ext cx="5462586" cy="4113211"/>
          </a:xfrm>
          <a:prstGeom prst="rect">
            <a:avLst/>
          </a:prstGeom>
        </p:spPr>
        <p:txBody>
          <a:bodyPr lIns="91425" tIns="91425" rIns="91425" bIns="91425" anchor="ctr" anchorCtr="0">
            <a:noAutofit/>
          </a:bodyPr>
          <a:lstStyle/>
          <a:p>
            <a:endParaRPr/>
          </a:p>
        </p:txBody>
      </p:sp>
      <p:sp>
        <p:nvSpPr>
          <p:cNvPr id="188" name="Shape 188"/>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1"/>
            <a:ext cx="5462586" cy="4113211"/>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48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49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40000" lnSpcReduction="20000"/>
          </a:bodyPr>
          <a:lstStyle/>
          <a:p>
            <a:pPr marL="0" marR="0" lvl="0" indent="0" algn="l" rtl="0">
              <a:spcBef>
                <a:spcPts val="0"/>
              </a:spcBef>
              <a:buSzPct val="25000"/>
              <a:buFont typeface="Arial"/>
              <a:buNone/>
            </a:pPr>
            <a:r>
              <a:rPr lang="en-US" sz="1800" b="0" i="0" u="none" strike="noStrike" cap="none" baseline="0" dirty="0"/>
              <a:t>A reference is sort of like a pointer that you can't do arithmetic on.</a:t>
            </a:r>
          </a:p>
          <a:p>
            <a:pPr marL="0" marR="0" lvl="0" indent="0" algn="l" rtl="0">
              <a:buSzPct val="25000"/>
              <a:buFont typeface="Arial"/>
              <a:buNone/>
            </a:pPr>
            <a:r>
              <a:rPr lang="en-US" sz="1800" b="0" i="0" u="none" strike="noStrike" cap="none" baseline="0" dirty="0"/>
              <a:t>if you're used to thinking of a pointer as "a way of identifying an object or navigating to it" (in some sense) then yes, those thoughts apply to references too.</a:t>
            </a:r>
          </a:p>
          <a:p>
            <a:pPr marL="0" marR="0" lvl="0" indent="0" algn="l" rtl="0">
              <a:buSzPct val="25000"/>
              <a:buFont typeface="Arial"/>
              <a:buNone/>
            </a:pPr>
            <a:r>
              <a:rPr lang="en-US" sz="1800" b="0" i="0" u="none" strike="noStrike" cap="none" baseline="0" dirty="0"/>
              <a:t>E.g. If reference variable is null , and still u r accessing the members through the reference variable it will through </a:t>
            </a:r>
            <a:r>
              <a:rPr lang="en-US" sz="1800" b="0" i="0" u="none" strike="noStrike" cap="none" baseline="0" dirty="0" err="1"/>
              <a:t>NullPointorException</a:t>
            </a:r>
            <a:r>
              <a:rPr lang="en-US" sz="1800" b="0" i="0" u="none" strike="noStrike" cap="none" baseline="0" dirty="0"/>
              <a:t> , which give the hint the reference is acting like a pointer internally.</a:t>
            </a:r>
          </a:p>
          <a:p>
            <a:endParaRPr lang="en-US" dirty="0"/>
          </a:p>
          <a:p>
            <a:pPr marL="0" marR="0" lvl="0" indent="0" algn="l" rtl="0">
              <a:buSzPct val="25000"/>
              <a:buFont typeface="Arial"/>
              <a:buNone/>
            </a:pPr>
            <a:r>
              <a:rPr lang="en-US" sz="1800" b="0" i="0" u="none" strike="noStrike" cap="none" baseline="0" dirty="0"/>
              <a:t>NOTE : In Java u can not get the reference of the Object.</a:t>
            </a:r>
          </a:p>
          <a:p>
            <a:endParaRPr lang="en-US" dirty="0"/>
          </a:p>
          <a:p>
            <a:pPr marL="0" marR="0" lvl="0" indent="0" algn="l" rtl="0">
              <a:buSzPct val="25000"/>
              <a:buFont typeface="Arial"/>
              <a:buNone/>
            </a:pPr>
            <a:r>
              <a:rPr lang="en-US" sz="1800" b="0" i="0" u="none" strike="noStrike" cap="none" baseline="0" dirty="0"/>
              <a:t>The only operations allowed are to set it (from another reference) and to reference through it to the referred-to object. It can be set from a reference-valued expression, such as the </a:t>
            </a:r>
            <a:r>
              <a:rPr lang="en-US" sz="1800" b="0" i="1" u="none" strike="noStrike" cap="none" baseline="0" dirty="0"/>
              <a:t>new</a:t>
            </a:r>
            <a:r>
              <a:rPr lang="en-US" sz="1800" b="0" i="0" u="none" strike="noStrike" cap="none" baseline="0" dirty="0"/>
              <a:t> operator, or from another reference (which is syntactically a simple reference-valued expression).</a:t>
            </a:r>
          </a:p>
          <a:p>
            <a:pPr marL="0" marR="0" lvl="0" indent="0" algn="l" rtl="0">
              <a:buSzPct val="25000"/>
              <a:buFont typeface="Arial"/>
              <a:buNone/>
            </a:pPr>
            <a:r>
              <a:rPr lang="en-US" sz="1800" b="0" i="0" u="none" strike="noStrike" cap="none" baseline="0" dirty="0" err="1"/>
              <a:t>HashCode</a:t>
            </a:r>
            <a:r>
              <a:rPr lang="en-US" sz="1800" b="0" i="0" u="none" strike="noStrike" cap="none" baseline="0" dirty="0"/>
              <a:t> never </a:t>
            </a:r>
            <a:r>
              <a:rPr lang="en-US" sz="1800" b="0" i="0" u="none" strike="noStrike" cap="none" baseline="0" dirty="0" err="1"/>
              <a:t>respresents</a:t>
            </a:r>
            <a:r>
              <a:rPr lang="en-US" sz="1800" b="0" i="0" u="none" strike="noStrike" cap="none" baseline="0" dirty="0"/>
              <a:t> reference because , reference can be 64 bit and </a:t>
            </a:r>
            <a:r>
              <a:rPr lang="en-US" sz="1800" b="0" i="0" u="none" strike="noStrike" cap="none" baseline="0" dirty="0" err="1"/>
              <a:t>hashcode</a:t>
            </a:r>
            <a:r>
              <a:rPr lang="en-US" sz="1800" b="0" i="0" u="none" strike="noStrike" cap="none" baseline="0" dirty="0"/>
              <a:t> returns </a:t>
            </a:r>
            <a:r>
              <a:rPr lang="en-US" sz="1800" b="0" i="0" u="none" strike="noStrike" cap="none" baseline="0" dirty="0" err="1"/>
              <a:t>int</a:t>
            </a:r>
            <a:r>
              <a:rPr lang="en-US" sz="1800" b="0" i="0" u="none" strike="noStrike" cap="none" baseline="0" dirty="0"/>
              <a:t> only.</a:t>
            </a:r>
          </a:p>
          <a:p>
            <a:pPr marL="0" marR="0" lvl="0" indent="0" algn="l" rtl="0">
              <a:buSzPct val="25000"/>
              <a:buFont typeface="Arial"/>
              <a:buNone/>
            </a:pPr>
            <a:r>
              <a:rPr lang="en-US" sz="1800" b="0" i="0" u="none" strike="noStrike" cap="none" baseline="0" dirty="0"/>
              <a:t>So it is also same for the </a:t>
            </a:r>
            <a:r>
              <a:rPr lang="en-US" sz="1800" b="0" i="0" u="none" strike="noStrike" cap="none" baseline="0" dirty="0" err="1"/>
              <a:t>System.identityHashCode</a:t>
            </a:r>
            <a:r>
              <a:rPr lang="en-US" sz="1800" b="0" i="0" u="none" strike="noStrike" cap="none" baseline="0" dirty="0"/>
              <a:t>(</a:t>
            </a:r>
            <a:r>
              <a:rPr lang="en-US" sz="1800" b="0" i="0" u="none" strike="noStrike" cap="none" baseline="0" dirty="0" err="1"/>
              <a:t>obj</a:t>
            </a:r>
            <a:r>
              <a:rPr lang="en-US" sz="1800" b="0" i="0" u="none" strike="noStrike" cap="none" baseline="0" dirty="0"/>
              <a:t>).</a:t>
            </a:r>
          </a:p>
          <a:p>
            <a:endParaRPr lang="en-US" dirty="0"/>
          </a:p>
          <a:p>
            <a:pPr marL="0" marR="0" lvl="0" indent="0" algn="l" rtl="0">
              <a:buSzPct val="25000"/>
              <a:buFont typeface="Arial"/>
              <a:buNone/>
            </a:pPr>
            <a:r>
              <a:rPr lang="en-US" sz="1800" b="0" i="0" u="none" strike="noStrike" cap="none" baseline="0" dirty="0"/>
              <a:t>***************************************************************************</a:t>
            </a:r>
          </a:p>
          <a:p>
            <a:pPr marL="0" marR="0" lvl="0" indent="0" algn="l" rtl="0">
              <a:buSzPct val="25000"/>
              <a:buFont typeface="Arial"/>
              <a:buNone/>
            </a:pPr>
            <a:r>
              <a:rPr lang="en-US" sz="1800" b="0" i="0" u="none" strike="noStrike" cap="none" baseline="0" dirty="0"/>
              <a:t>A </a:t>
            </a:r>
            <a:r>
              <a:rPr lang="en-US" sz="1800" b="0" i="0" u="none" strike="noStrike" cap="none" baseline="0" dirty="0" err="1"/>
              <a:t>a</a:t>
            </a:r>
            <a:r>
              <a:rPr lang="en-US" sz="1800" b="0" i="0" u="none" strike="noStrike" cap="none" baseline="0" dirty="0"/>
              <a:t> = new A();</a:t>
            </a:r>
          </a:p>
          <a:p>
            <a:pPr marL="0" marR="0" lvl="0" indent="0" algn="l" rtl="0">
              <a:buSzPct val="25000"/>
              <a:buFont typeface="Arial"/>
              <a:buNone/>
            </a:pPr>
            <a:r>
              <a:rPr lang="en-US" sz="1800" b="0" i="0" u="none" strike="noStrike" cap="none" baseline="0" dirty="0"/>
              <a:t>A b = new A();</a:t>
            </a:r>
          </a:p>
          <a:p>
            <a:pPr marL="0" marR="0" lvl="0" indent="0" algn="l" rtl="0">
              <a:buSzPct val="25000"/>
              <a:buFont typeface="Arial"/>
              <a:buNone/>
            </a:pPr>
            <a:r>
              <a:rPr lang="en-US" sz="1800" b="0" i="0" u="none" strike="noStrike" cap="none" baseline="0" dirty="0"/>
              <a:t>A c = a;</a:t>
            </a:r>
          </a:p>
          <a:p>
            <a:pPr marL="0" marR="0" lvl="0" indent="0" algn="l" rtl="0">
              <a:buSzPct val="25000"/>
              <a:buFont typeface="Arial"/>
              <a:buNone/>
            </a:pPr>
            <a:r>
              <a:rPr lang="en-US" sz="1800" b="0" i="0" u="none" strike="noStrike" cap="none" baseline="0" dirty="0"/>
              <a:t>In the above example , a and c having the same reference for the same object. Since they refer to the same object their </a:t>
            </a:r>
            <a:r>
              <a:rPr lang="en-US" sz="1800" b="0" i="0" u="none" strike="noStrike" cap="none" baseline="0" dirty="0" err="1"/>
              <a:t>hashcodes</a:t>
            </a:r>
            <a:r>
              <a:rPr lang="en-US" sz="1800" b="0" i="0" u="none" strike="noStrike" cap="none" baseline="0" dirty="0"/>
              <a:t> will be equal.</a:t>
            </a:r>
          </a:p>
          <a:p>
            <a:pPr marL="0" marR="0" lvl="0" indent="0" algn="l" rtl="0">
              <a:buSzPct val="25000"/>
              <a:buFont typeface="Arial"/>
              <a:buNone/>
            </a:pPr>
            <a:r>
              <a:rPr lang="en-US" sz="1800" b="0" i="0" u="none" strike="noStrike" cap="none" baseline="0" dirty="0"/>
              <a:t>But a and b do not refer to the same object. They are references to 2 different objects, But they might have the same </a:t>
            </a:r>
            <a:r>
              <a:rPr lang="en-US" sz="1800" b="0" i="0" u="none" strike="noStrike" cap="none" baseline="0" dirty="0" err="1"/>
              <a:t>hashcode</a:t>
            </a:r>
            <a:r>
              <a:rPr lang="en-US" sz="1800" b="0" i="0" u="none" strike="noStrike" cap="none" baseline="0" dirty="0"/>
              <a:t> based on their implementation.</a:t>
            </a:r>
          </a:p>
          <a:p>
            <a:endParaRPr lang="en-US" dirty="0"/>
          </a:p>
          <a:p>
            <a:pPr marL="0" marR="0" lvl="0" indent="0" algn="l" rtl="0">
              <a:buSzPct val="25000"/>
              <a:buFont typeface="Arial"/>
              <a:buNone/>
            </a:pPr>
            <a:r>
              <a:rPr lang="en-US" sz="1800" b="0" i="0" u="none" strike="noStrike" cap="none" baseline="0" dirty="0"/>
              <a:t>Note : The Address/Reference to an object points to the location in memory that an object lives. </a:t>
            </a:r>
          </a:p>
          <a:p>
            <a:pPr marL="0" marR="0" lvl="0" indent="0" algn="l" rtl="0">
              <a:buSzPct val="25000"/>
              <a:buFont typeface="Arial"/>
              <a:buNone/>
            </a:pPr>
            <a:r>
              <a:rPr lang="en-US" sz="1800" b="0" i="0" u="none" strike="noStrike" cap="none" baseline="0" dirty="0"/>
              <a:t>A </a:t>
            </a:r>
            <a:r>
              <a:rPr lang="en-US" sz="1800" b="0" i="0" u="none" strike="noStrike" cap="none" baseline="0" dirty="0" err="1"/>
              <a:t>HashCode</a:t>
            </a:r>
            <a:r>
              <a:rPr lang="en-US" sz="1800" b="0" i="0" u="none" strike="noStrike" cap="none" baseline="0" dirty="0"/>
              <a:t> is generated via a Hashing Algorithm and is used to identify objects in a hash collection.</a:t>
            </a:r>
          </a:p>
          <a:p>
            <a:endParaRPr lang="en-US" dirty="0"/>
          </a:p>
          <a:p>
            <a:pPr marL="0" marR="0" lvl="0" indent="0" algn="l" rtl="0">
              <a:buSzPct val="25000"/>
              <a:buFont typeface="Arial"/>
              <a:buNone/>
            </a:pPr>
            <a:r>
              <a:rPr lang="en-US" sz="1800" b="0" i="0" u="none" strike="noStrike" cap="none" baseline="0" dirty="0"/>
              <a:t>In Java , every class inherit the parent class as an object class. So every class has a chance to override the </a:t>
            </a:r>
            <a:r>
              <a:rPr lang="en-US" sz="1800" b="0" i="0" u="none" strike="noStrike" cap="none" baseline="0" dirty="0" err="1"/>
              <a:t>hashcode</a:t>
            </a:r>
            <a:r>
              <a:rPr lang="en-US" sz="1800" b="0" i="0" u="none" strike="noStrike" cap="none" baseline="0" dirty="0"/>
              <a:t>().</a:t>
            </a:r>
          </a:p>
          <a:p>
            <a:endParaRPr lang="en-US" dirty="0"/>
          </a:p>
          <a:p>
            <a:pPr marL="0" marR="0" lvl="0" indent="0" algn="l" rtl="0">
              <a:buSzPct val="25000"/>
              <a:buFont typeface="Arial"/>
              <a:buNone/>
            </a:pPr>
            <a:r>
              <a:rPr lang="en-US" sz="1800" b="0" i="0" u="none" strike="noStrike" cap="none" baseline="0" dirty="0"/>
              <a:t>An object hash code allows algorithms and data-structures to put objects into compartments (Buckets).</a:t>
            </a:r>
          </a:p>
          <a:p>
            <a:pPr marL="0" marR="0" lvl="0" indent="0" algn="l" rtl="0">
              <a:buSzPct val="25000"/>
              <a:buFont typeface="Arial"/>
              <a:buNone/>
            </a:pPr>
            <a:r>
              <a:rPr lang="en-US" sz="1800" b="0" i="0" u="none" strike="noStrike" cap="none" baseline="0" dirty="0"/>
              <a:t>So This technique makes object search faster.</a:t>
            </a:r>
          </a:p>
          <a:p>
            <a:pPr marL="0" marR="0" lvl="0" indent="0" algn="l" rtl="0">
              <a:buSzPct val="25000"/>
              <a:buFont typeface="Arial"/>
              <a:buNone/>
            </a:pPr>
            <a:r>
              <a:rPr lang="en-US" sz="1800" b="0" i="0" u="none" strike="noStrike" cap="none" baseline="0" dirty="0"/>
              <a:t>The </a:t>
            </a:r>
            <a:r>
              <a:rPr lang="en-US" sz="1800" b="0" i="0" u="none" strike="noStrike" cap="none" baseline="0" dirty="0" err="1"/>
              <a:t>HashMap</a:t>
            </a:r>
            <a:r>
              <a:rPr lang="en-US" sz="1800" b="0" i="0" u="none" strike="noStrike" cap="none" baseline="0" dirty="0"/>
              <a:t> and </a:t>
            </a:r>
            <a:r>
              <a:rPr lang="en-US" sz="1800" b="0" i="0" u="none" strike="noStrike" cap="none" baseline="0" dirty="0" err="1"/>
              <a:t>HashSet</a:t>
            </a:r>
            <a:r>
              <a:rPr lang="en-US" sz="1800" b="0" i="0" u="none" strike="noStrike" cap="none" baseline="0" dirty="0"/>
              <a:t> use the same concept.</a:t>
            </a:r>
          </a:p>
          <a:p>
            <a:endParaRPr lang="en-US" dirty="0"/>
          </a:p>
          <a:p>
            <a:pPr marL="0" marR="0" lvl="0" indent="0" algn="l" rtl="0">
              <a:buSzPct val="25000"/>
              <a:buFont typeface="Arial"/>
              <a:buNone/>
            </a:pPr>
            <a:r>
              <a:rPr lang="en-US" sz="1800" b="0" i="0" u="none" strike="noStrike" cap="none" baseline="0" dirty="0"/>
              <a:t>Note: Objects that are equal must have the same </a:t>
            </a:r>
            <a:r>
              <a:rPr lang="en-US" sz="1800" b="0" i="0" u="none" strike="noStrike" cap="none" baseline="0" dirty="0" err="1"/>
              <a:t>hashcode</a:t>
            </a:r>
            <a:r>
              <a:rPr lang="en-US" sz="1800" b="0" i="0" u="none" strike="noStrike" cap="none" baseline="0" dirty="0"/>
              <a:t> within a running process.</a:t>
            </a:r>
          </a:p>
          <a:p>
            <a:pPr marL="0" marR="0" lvl="0" indent="0" algn="l" rtl="0">
              <a:buSzPct val="25000"/>
              <a:buFont typeface="Arial"/>
              <a:buNone/>
            </a:pPr>
            <a:r>
              <a:rPr lang="en-US" sz="1800" b="0" i="0" u="none" strike="noStrike" cap="none" baseline="0" dirty="0" err="1"/>
              <a:t>HashCode</a:t>
            </a:r>
            <a:r>
              <a:rPr lang="en-US" sz="1800" b="0" i="0" u="none" strike="noStrike" cap="none" baseline="0" dirty="0"/>
              <a:t> is return </a:t>
            </a:r>
            <a:r>
              <a:rPr lang="en-US" sz="1800" b="0" i="0" u="none" strike="noStrike" cap="none" baseline="0" dirty="0" err="1"/>
              <a:t>int</a:t>
            </a:r>
            <a:r>
              <a:rPr lang="en-US" sz="1800" b="0" i="0" u="none" strike="noStrike" cap="none" baseline="0" dirty="0"/>
              <a:t> so range is (2 ^ 32).</a:t>
            </a:r>
          </a:p>
          <a:p>
            <a:endParaRPr lang="en-US" dirty="0"/>
          </a:p>
          <a:p>
            <a:pPr marL="0" marR="0" lvl="0" indent="0" algn="l" rtl="0">
              <a:buSzPct val="25000"/>
              <a:buFont typeface="Arial"/>
              <a:buNone/>
            </a:pPr>
            <a:r>
              <a:rPr lang="en-US" sz="1800" b="0" i="0" u="none" strike="noStrike" cap="none" baseline="0" dirty="0" err="1"/>
              <a:t>HashCode</a:t>
            </a:r>
            <a:r>
              <a:rPr lang="en-US" sz="1800" b="0" i="0" u="none" strike="noStrike" cap="none" baseline="0" dirty="0"/>
              <a:t> Collision</a:t>
            </a:r>
          </a:p>
          <a:p>
            <a:pPr marL="0" marR="0" lvl="0" indent="0" algn="l" rtl="0">
              <a:buSzPct val="25000"/>
              <a:buFont typeface="Arial"/>
              <a:buNone/>
            </a:pPr>
            <a:r>
              <a:rPr lang="en-US" sz="1800" b="0" i="0" u="none" strike="noStrike" cap="none" baseline="0" dirty="0"/>
              <a:t>Whenever 2 objects have the same </a:t>
            </a:r>
            <a:r>
              <a:rPr lang="en-US" sz="1800" b="0" i="0" u="none" strike="noStrike" cap="none" baseline="0" dirty="0" err="1"/>
              <a:t>hashcode</a:t>
            </a:r>
            <a:r>
              <a:rPr lang="en-US" sz="1800" b="0" i="0" u="none" strike="noStrike" cap="none" baseline="0" dirty="0"/>
              <a:t>, we call this a collision.</a:t>
            </a:r>
          </a:p>
          <a:p>
            <a:pPr marL="0" marR="0" lvl="0" indent="0" algn="l" rtl="0">
              <a:buSzPct val="25000"/>
              <a:buFont typeface="Arial"/>
              <a:buNone/>
            </a:pPr>
            <a:r>
              <a:rPr lang="en-US" sz="1800" b="0" i="0" u="none" strike="noStrike" cap="none" baseline="0" dirty="0"/>
              <a:t>A collection is nothing critical it just means that there is more than one object in a single bucket.</a:t>
            </a:r>
          </a:p>
          <a:p>
            <a:endParaRPr lang="en-US" dirty="0"/>
          </a:p>
          <a:p>
            <a:pPr marL="0" marR="0" lvl="0" indent="0" algn="l" rtl="0">
              <a:buSzPct val="25000"/>
              <a:buFont typeface="Arial"/>
              <a:buNone/>
            </a:pPr>
            <a:r>
              <a:rPr lang="en-US" sz="1800" b="0" i="0" u="none" strike="noStrike" cap="none" baseline="0" dirty="0" err="1"/>
              <a:t>System.identifyHashCode</a:t>
            </a:r>
            <a:r>
              <a:rPr lang="en-US" sz="1800" b="0" i="0" u="none" strike="noStrike" cap="none" baseline="0" dirty="0"/>
              <a:t>(object)</a:t>
            </a:r>
          </a:p>
          <a:p>
            <a:pPr marL="0" marR="0" lvl="0" indent="0" algn="l" rtl="0">
              <a:buSzPct val="25000"/>
              <a:buFont typeface="Arial"/>
              <a:buNone/>
            </a:pPr>
            <a:r>
              <a:rPr lang="en-US" sz="1800" b="0" i="0" u="none" strike="noStrike" cap="none" baseline="0" dirty="0"/>
              <a:t>This method provides the </a:t>
            </a:r>
            <a:r>
              <a:rPr lang="en-US" sz="1800" b="0" i="0" u="none" strike="noStrike" cap="none" baseline="0" dirty="0" err="1"/>
              <a:t>hashcode</a:t>
            </a:r>
            <a:r>
              <a:rPr lang="en-US" sz="1800" b="0" i="0" u="none" strike="noStrike" cap="none" baseline="0" dirty="0"/>
              <a:t> of the provided object as would be returned from its ultimate (</a:t>
            </a:r>
            <a:r>
              <a:rPr lang="en-US" sz="1800" b="0" i="0" u="none" strike="noStrike" cap="none" baseline="0" dirty="0" err="1"/>
              <a:t>java.lang.Object</a:t>
            </a:r>
            <a:r>
              <a:rPr lang="en-US" sz="1800" b="0" i="0" u="none" strike="noStrike" cap="none" baseline="0" dirty="0"/>
              <a:t> class </a:t>
            </a:r>
            <a:r>
              <a:rPr lang="en-US" sz="1800" b="0" i="0" u="none" strike="noStrike" cap="none" baseline="0" dirty="0" err="1"/>
              <a:t>HashCode</a:t>
            </a:r>
            <a:r>
              <a:rPr lang="en-US" sz="1800" b="0" i="0" u="none" strike="noStrike" cap="none" baseline="0" dirty="0"/>
              <a:t> Implemented </a:t>
            </a:r>
            <a:r>
              <a:rPr lang="en-US" sz="1800" b="0" i="0" u="none" strike="noStrike" cap="none" baseline="0" dirty="0" err="1"/>
              <a:t>Hascode</a:t>
            </a:r>
            <a:r>
              <a:rPr lang="en-US" sz="1800" b="0" i="0" u="none" strike="noStrike" cap="none" baseline="0" dirty="0"/>
              <a:t> it gives).</a:t>
            </a:r>
          </a:p>
          <a:p>
            <a:pPr marL="0" marR="0" lvl="0" indent="0" algn="l" rtl="0">
              <a:buSzPct val="25000"/>
              <a:buFont typeface="Arial"/>
              <a:buNone/>
            </a:pPr>
            <a:r>
              <a:rPr lang="en-US" sz="1800" b="0" i="0" u="none" strike="noStrike" cap="none" baseline="0" dirty="0"/>
              <a:t>It gives Object parent, regardless of whether the passed-in object </a:t>
            </a:r>
            <a:r>
              <a:rPr lang="en-US" sz="1800" b="0" i="0" u="none" strike="noStrike" cap="none" baseline="0" dirty="0" err="1"/>
              <a:t>overide</a:t>
            </a:r>
            <a:r>
              <a:rPr lang="en-US" sz="1800" b="0" i="0" u="none" strike="noStrike" cap="none" baseline="0" dirty="0"/>
              <a:t> the </a:t>
            </a:r>
            <a:r>
              <a:rPr lang="en-US" sz="1800" b="0" i="0" u="none" strike="noStrike" cap="none" baseline="0" dirty="0" err="1"/>
              <a:t>hashcode</a:t>
            </a:r>
            <a:r>
              <a:rPr lang="en-US" sz="1800" b="0" i="0" u="none" strike="noStrike" cap="none" baseline="0" dirty="0"/>
              <a:t> method.</a:t>
            </a:r>
            <a:endParaRPr lang="en-US" dirty="0"/>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1"/>
            <a:ext cx="5462586" cy="4113211"/>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59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It is important to use the combination of static and final operators for things that are </a:t>
            </a:r>
            <a:r>
              <a:rPr lang="en-US" b="1" dirty="0"/>
              <a:t>really constant</a:t>
            </a:r>
            <a:r>
              <a:rPr lang="en-US" dirty="0"/>
              <a:t>.</a:t>
            </a:r>
          </a:p>
        </p:txBody>
      </p:sp>
      <p:sp>
        <p:nvSpPr>
          <p:cNvPr id="4" name="Slide Number Placeholder 3"/>
          <p:cNvSpPr>
            <a:spLocks noGrp="1"/>
          </p:cNvSpPr>
          <p:nvPr>
            <p:ph type="sldNum" sz="quarter" idx="10"/>
          </p:nvPr>
        </p:nvSpPr>
        <p:spPr/>
        <p:txBody>
          <a:bodyPr/>
          <a:lstStyle/>
          <a:p>
            <a:fld id="{37C2DFEF-7E7C-431A-AAF6-9EF89F568E6C}" type="slidenum">
              <a:rPr lang="en-US" smtClean="0"/>
              <a:pPr/>
              <a:t>62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1"/>
            <a:ext cx="5462586" cy="4113211"/>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9553575" y="-6470650"/>
            <a:ext cx="19107150" cy="143303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69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73</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74</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75</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76</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78</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Java</a:t>
            </a:r>
            <a:r>
              <a:rPr lang="en-IN" sz="1200" b="0" i="0" kern="1200" dirty="0">
                <a:solidFill>
                  <a:schemeClr val="tx1"/>
                </a:solidFill>
                <a:latin typeface="+mn-lt"/>
                <a:ea typeface="+mn-ea"/>
                <a:cs typeface="+mn-cs"/>
              </a:rPr>
              <a:t> is </a:t>
            </a:r>
            <a:r>
              <a:rPr lang="en-IN" sz="1200" b="1" i="0" kern="1200" dirty="0">
                <a:solidFill>
                  <a:schemeClr val="tx1"/>
                </a:solidFill>
                <a:latin typeface="+mn-lt"/>
                <a:ea typeface="+mn-ea"/>
                <a:cs typeface="+mn-cs"/>
              </a:rPr>
              <a:t>Robust</a:t>
            </a:r>
            <a:r>
              <a:rPr lang="en-IN" sz="1200" b="0" i="0" kern="1200" dirty="0">
                <a:solidFill>
                  <a:schemeClr val="tx1"/>
                </a:solidFill>
                <a:latin typeface="+mn-lt"/>
                <a:ea typeface="+mn-ea"/>
                <a:cs typeface="+mn-cs"/>
              </a:rPr>
              <a:t> because it is highly supported language. It is portable across many Operating systems. </a:t>
            </a:r>
            <a:r>
              <a:rPr lang="en-IN" sz="1200" b="1" i="0" kern="1200" dirty="0">
                <a:solidFill>
                  <a:schemeClr val="tx1"/>
                </a:solidFill>
                <a:latin typeface="+mn-lt"/>
                <a:ea typeface="+mn-ea"/>
                <a:cs typeface="+mn-cs"/>
              </a:rPr>
              <a:t>Java</a:t>
            </a:r>
            <a:r>
              <a:rPr lang="en-IN" sz="1200" b="0" i="0" kern="1200" dirty="0">
                <a:solidFill>
                  <a:schemeClr val="tx1"/>
                </a:solidFill>
                <a:latin typeface="+mn-lt"/>
                <a:ea typeface="+mn-ea"/>
                <a:cs typeface="+mn-cs"/>
              </a:rPr>
              <a:t> also has feature of Automatic memory management and garbage collection. Strong type checking mechanism of </a:t>
            </a:r>
            <a:r>
              <a:rPr lang="en-IN" sz="1200" b="1" i="0" kern="1200" dirty="0">
                <a:solidFill>
                  <a:schemeClr val="tx1"/>
                </a:solidFill>
                <a:latin typeface="+mn-lt"/>
                <a:ea typeface="+mn-ea"/>
                <a:cs typeface="+mn-cs"/>
              </a:rPr>
              <a:t>Java</a:t>
            </a:r>
            <a:r>
              <a:rPr lang="en-IN" sz="1200" b="0" i="0" kern="1200" dirty="0">
                <a:solidFill>
                  <a:schemeClr val="tx1"/>
                </a:solidFill>
                <a:latin typeface="+mn-lt"/>
                <a:ea typeface="+mn-ea"/>
                <a:cs typeface="+mn-cs"/>
              </a:rPr>
              <a:t> also helps in making </a:t>
            </a:r>
            <a:r>
              <a:rPr lang="en-IN" sz="1200" b="1" i="0" kern="1200" dirty="0">
                <a:solidFill>
                  <a:schemeClr val="tx1"/>
                </a:solidFill>
                <a:latin typeface="+mn-lt"/>
                <a:ea typeface="+mn-ea"/>
                <a:cs typeface="+mn-cs"/>
              </a:rPr>
              <a:t>Java Robust</a:t>
            </a:r>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C2DFEF-7E7C-431A-AAF6-9EF89F568E6C}"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1"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596EBE-099E-4D3F-809A-3DC2824DBB93}" type="datetime1">
              <a:rPr lang="en-US" smtClean="0"/>
              <a:t>9/26/2019</a:t>
            </a:fld>
            <a:endParaRPr lang="en-US"/>
          </a:p>
        </p:txBody>
      </p:sp>
      <p:sp>
        <p:nvSpPr>
          <p:cNvPr id="5" name="Footer Placeholder 4"/>
          <p:cNvSpPr>
            <a:spLocks noGrp="1"/>
          </p:cNvSpPr>
          <p:nvPr>
            <p:ph type="ftr" sz="quarter" idx="11"/>
          </p:nvPr>
        </p:nvSpPr>
        <p:spPr/>
        <p:txBody>
          <a:bodyPr/>
          <a:lstStyle/>
          <a:p>
            <a:r>
              <a:rPr lang="en-US"/>
              <a:t>www.tkhts.com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C40C4-A3B9-43ED-89C2-849D9428B332}" type="datetime1">
              <a:rPr lang="en-US" smtClean="0"/>
              <a:t>9/26/2019</a:t>
            </a:fld>
            <a:endParaRPr lang="en-US"/>
          </a:p>
        </p:txBody>
      </p:sp>
      <p:sp>
        <p:nvSpPr>
          <p:cNvPr id="5" name="Footer Placeholder 4"/>
          <p:cNvSpPr>
            <a:spLocks noGrp="1"/>
          </p:cNvSpPr>
          <p:nvPr>
            <p:ph type="ftr" sz="quarter" idx="11"/>
          </p:nvPr>
        </p:nvSpPr>
        <p:spPr/>
        <p:txBody>
          <a:bodyPr/>
          <a:lstStyle/>
          <a:p>
            <a:r>
              <a:rPr lang="en-US"/>
              <a:t>www.tkhts.com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8F19CA-D233-4F08-AEE1-FA857C3C4254}" type="datetime1">
              <a:rPr lang="en-US" smtClean="0"/>
              <a:t>9/26/2019</a:t>
            </a:fld>
            <a:endParaRPr lang="en-US"/>
          </a:p>
        </p:txBody>
      </p:sp>
      <p:sp>
        <p:nvSpPr>
          <p:cNvPr id="5" name="Footer Placeholder 4"/>
          <p:cNvSpPr>
            <a:spLocks noGrp="1"/>
          </p:cNvSpPr>
          <p:nvPr>
            <p:ph type="ftr" sz="quarter" idx="11"/>
          </p:nvPr>
        </p:nvSpPr>
        <p:spPr/>
        <p:txBody>
          <a:bodyPr/>
          <a:lstStyle/>
          <a:p>
            <a:r>
              <a:rPr lang="en-US"/>
              <a:t>www.tkhts.com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457200" y="274637"/>
            <a:ext cx="8205787" cy="1138236"/>
          </a:xfrm>
          <a:prstGeom prst="rect">
            <a:avLst/>
          </a:prstGeom>
          <a:noFill/>
          <a:ln>
            <a:noFill/>
          </a:ln>
        </p:spPr>
        <p:txBody>
          <a:bodyPr lIns="91425" tIns="91425" rIns="91425" bIns="91425" anchor="ctr" anchorCtr="0"/>
          <a:lstStyle>
            <a:lvl1pPr algn="ctr" rtl="0">
              <a:lnSpc>
                <a:spcPct val="75000"/>
              </a:lnSpc>
              <a:spcBef>
                <a:spcPts val="0"/>
              </a:spcBef>
              <a:spcAft>
                <a:spcPts val="0"/>
              </a:spcAft>
              <a:defRPr/>
            </a:lvl1pPr>
            <a:lvl2pPr algn="ctr" rtl="0">
              <a:lnSpc>
                <a:spcPct val="75000"/>
              </a:lnSpc>
              <a:spcBef>
                <a:spcPts val="0"/>
              </a:spcBef>
              <a:spcAft>
                <a:spcPts val="0"/>
              </a:spcAft>
              <a:defRPr/>
            </a:lvl2pPr>
            <a:lvl3pPr algn="ctr" rtl="0">
              <a:lnSpc>
                <a:spcPct val="75000"/>
              </a:lnSpc>
              <a:spcBef>
                <a:spcPts val="0"/>
              </a:spcBef>
              <a:spcAft>
                <a:spcPts val="0"/>
              </a:spcAft>
              <a:defRPr/>
            </a:lvl3pPr>
            <a:lvl4pPr algn="ctr" rtl="0">
              <a:lnSpc>
                <a:spcPct val="75000"/>
              </a:lnSpc>
              <a:spcBef>
                <a:spcPts val="0"/>
              </a:spcBef>
              <a:spcAft>
                <a:spcPts val="0"/>
              </a:spcAft>
              <a:defRPr/>
            </a:lvl4pPr>
            <a:lvl5pPr algn="ctr" rtl="0">
              <a:lnSpc>
                <a:spcPct val="75000"/>
              </a:lnSpc>
              <a:spcBef>
                <a:spcPts val="0"/>
              </a:spcBef>
              <a:spcAft>
                <a:spcPts val="0"/>
              </a:spcAft>
              <a:defRPr/>
            </a:lvl5pPr>
            <a:lvl6pPr marL="457200" algn="ctr" rtl="0">
              <a:lnSpc>
                <a:spcPct val="75000"/>
              </a:lnSpc>
              <a:spcBef>
                <a:spcPts val="0"/>
              </a:spcBef>
              <a:spcAft>
                <a:spcPts val="0"/>
              </a:spcAft>
              <a:defRPr/>
            </a:lvl6pPr>
            <a:lvl7pPr marL="914400" algn="ctr" rtl="0">
              <a:lnSpc>
                <a:spcPct val="75000"/>
              </a:lnSpc>
              <a:spcBef>
                <a:spcPts val="0"/>
              </a:spcBef>
              <a:spcAft>
                <a:spcPts val="0"/>
              </a:spcAft>
              <a:defRPr/>
            </a:lvl7pPr>
            <a:lvl8pPr marL="1371600" algn="ctr" rtl="0">
              <a:lnSpc>
                <a:spcPct val="75000"/>
              </a:lnSpc>
              <a:spcBef>
                <a:spcPts val="0"/>
              </a:spcBef>
              <a:spcAft>
                <a:spcPts val="0"/>
              </a:spcAft>
              <a:defRPr/>
            </a:lvl8pPr>
            <a:lvl9pPr marL="1828800" algn="ctr" rtl="0">
              <a:lnSpc>
                <a:spcPct val="75000"/>
              </a:lnSpc>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D7364E-A0B8-4BDB-B358-E06E8708B741}" type="datetime1">
              <a:rPr lang="en-US" smtClean="0"/>
              <a:t>9/26/2019</a:t>
            </a:fld>
            <a:endParaRPr lang="en-US"/>
          </a:p>
        </p:txBody>
      </p:sp>
      <p:sp>
        <p:nvSpPr>
          <p:cNvPr id="5" name="Footer Placeholder 4"/>
          <p:cNvSpPr>
            <a:spLocks noGrp="1"/>
          </p:cNvSpPr>
          <p:nvPr>
            <p:ph type="ftr" sz="quarter" idx="11"/>
          </p:nvPr>
        </p:nvSpPr>
        <p:spPr/>
        <p:txBody>
          <a:bodyPr/>
          <a:lstStyle/>
          <a:p>
            <a:r>
              <a:rPr lang="en-US"/>
              <a:t>www.tkhts.com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EC6F7-0DA1-4479-85FE-6CE2DD0375DE}" type="datetime1">
              <a:rPr lang="en-US" smtClean="0"/>
              <a:t>9/26/2019</a:t>
            </a:fld>
            <a:endParaRPr lang="en-US"/>
          </a:p>
        </p:txBody>
      </p:sp>
      <p:sp>
        <p:nvSpPr>
          <p:cNvPr id="5" name="Footer Placeholder 4"/>
          <p:cNvSpPr>
            <a:spLocks noGrp="1"/>
          </p:cNvSpPr>
          <p:nvPr>
            <p:ph type="ftr" sz="quarter" idx="11"/>
          </p:nvPr>
        </p:nvSpPr>
        <p:spPr/>
        <p:txBody>
          <a:bodyPr/>
          <a:lstStyle/>
          <a:p>
            <a:r>
              <a:rPr lang="en-US"/>
              <a:t>www.tkhts.com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B3773A-9197-4F0A-B276-D257EF7245EA}" type="datetime1">
              <a:rPr lang="en-US" smtClean="0"/>
              <a:t>9/26/2019</a:t>
            </a:fld>
            <a:endParaRPr lang="en-US"/>
          </a:p>
        </p:txBody>
      </p:sp>
      <p:sp>
        <p:nvSpPr>
          <p:cNvPr id="6" name="Footer Placeholder 5"/>
          <p:cNvSpPr>
            <a:spLocks noGrp="1"/>
          </p:cNvSpPr>
          <p:nvPr>
            <p:ph type="ftr" sz="quarter" idx="11"/>
          </p:nvPr>
        </p:nvSpPr>
        <p:spPr/>
        <p:txBody>
          <a:bodyPr/>
          <a:lstStyle/>
          <a:p>
            <a:r>
              <a:rPr lang="en-US"/>
              <a:t>www.tkhts.com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D93512-4D11-49F2-BA8E-C63B4F096D12}" type="datetime1">
              <a:rPr lang="en-US" smtClean="0"/>
              <a:t>9/26/2019</a:t>
            </a:fld>
            <a:endParaRPr lang="en-US"/>
          </a:p>
        </p:txBody>
      </p:sp>
      <p:sp>
        <p:nvSpPr>
          <p:cNvPr id="8" name="Footer Placeholder 7"/>
          <p:cNvSpPr>
            <a:spLocks noGrp="1"/>
          </p:cNvSpPr>
          <p:nvPr>
            <p:ph type="ftr" sz="quarter" idx="11"/>
          </p:nvPr>
        </p:nvSpPr>
        <p:spPr/>
        <p:txBody>
          <a:bodyPr/>
          <a:lstStyle/>
          <a:p>
            <a:r>
              <a:rPr lang="en-US"/>
              <a:t>www.tkhts.com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36CACF-8D57-474D-BBF1-230A85216D00}" type="datetime1">
              <a:rPr lang="en-US" smtClean="0"/>
              <a:t>9/26/2019</a:t>
            </a:fld>
            <a:endParaRPr lang="en-US"/>
          </a:p>
        </p:txBody>
      </p:sp>
      <p:sp>
        <p:nvSpPr>
          <p:cNvPr id="4" name="Footer Placeholder 3"/>
          <p:cNvSpPr>
            <a:spLocks noGrp="1"/>
          </p:cNvSpPr>
          <p:nvPr>
            <p:ph type="ftr" sz="quarter" idx="11"/>
          </p:nvPr>
        </p:nvSpPr>
        <p:spPr/>
        <p:txBody>
          <a:bodyPr/>
          <a:lstStyle/>
          <a:p>
            <a:r>
              <a:rPr lang="en-US"/>
              <a:t>www.tkhts.com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CF83EC-3ACB-4856-8828-9EECE0287CE7}" type="datetime1">
              <a:rPr lang="en-US" smtClean="0"/>
              <a:t>9/26/2019</a:t>
            </a:fld>
            <a:endParaRPr lang="en-US"/>
          </a:p>
        </p:txBody>
      </p:sp>
      <p:sp>
        <p:nvSpPr>
          <p:cNvPr id="3" name="Footer Placeholder 2"/>
          <p:cNvSpPr>
            <a:spLocks noGrp="1"/>
          </p:cNvSpPr>
          <p:nvPr>
            <p:ph type="ftr" sz="quarter" idx="11"/>
          </p:nvPr>
        </p:nvSpPr>
        <p:spPr/>
        <p:txBody>
          <a:bodyPr/>
          <a:lstStyle/>
          <a:p>
            <a:r>
              <a:rPr lang="en-US"/>
              <a:t>www.tkhts.com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7559F1-49F3-42CE-A737-0F5FFE1276BB}" type="datetime1">
              <a:rPr lang="en-US" smtClean="0"/>
              <a:t>9/26/2019</a:t>
            </a:fld>
            <a:endParaRPr lang="en-US"/>
          </a:p>
        </p:txBody>
      </p:sp>
      <p:sp>
        <p:nvSpPr>
          <p:cNvPr id="6" name="Footer Placeholder 5"/>
          <p:cNvSpPr>
            <a:spLocks noGrp="1"/>
          </p:cNvSpPr>
          <p:nvPr>
            <p:ph type="ftr" sz="quarter" idx="11"/>
          </p:nvPr>
        </p:nvSpPr>
        <p:spPr/>
        <p:txBody>
          <a:bodyPr/>
          <a:lstStyle/>
          <a:p>
            <a:r>
              <a:rPr lang="en-US"/>
              <a:t>www.tkhts.com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FC718-2DCA-4E24-AD03-DCD4F95F6668}" type="datetime1">
              <a:rPr lang="en-US" smtClean="0"/>
              <a:t>9/26/2019</a:t>
            </a:fld>
            <a:endParaRPr lang="en-US"/>
          </a:p>
        </p:txBody>
      </p:sp>
      <p:sp>
        <p:nvSpPr>
          <p:cNvPr id="6" name="Footer Placeholder 5"/>
          <p:cNvSpPr>
            <a:spLocks noGrp="1"/>
          </p:cNvSpPr>
          <p:nvPr>
            <p:ph type="ftr" sz="quarter" idx="11"/>
          </p:nvPr>
        </p:nvSpPr>
        <p:spPr/>
        <p:txBody>
          <a:bodyPr/>
          <a:lstStyle/>
          <a:p>
            <a:r>
              <a:rPr lang="en-US"/>
              <a:t>www.tkhts.com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1"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0819B-8143-47CC-ADAD-C9A072BE8C56}" type="datetime1">
              <a:rPr lang="en-US" smtClean="0"/>
              <a:t>9/26/2019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www.tkhts.com</a:t>
            </a:r>
          </a:p>
        </p:txBody>
      </p:sp>
      <p:sp>
        <p:nvSpPr>
          <p:cNvPr id="6" name="Slide Number Placeholder 5"/>
          <p:cNvSpPr>
            <a:spLocks noGrp="1"/>
          </p:cNvSpPr>
          <p:nvPr>
            <p:ph type="sldNum" sz="quarter" idx="4"/>
          </p:nvPr>
        </p:nvSpPr>
        <p:spPr>
          <a:xfrm>
            <a:off x="6553201"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1.jpeg"/><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7.jpeg"/><Relationship Id="rId5" Type="http://schemas.openxmlformats.org/officeDocument/2006/relationships/image" Target="../media/image14.png"/><Relationship Id="rId10" Type="http://schemas.openxmlformats.org/officeDocument/2006/relationships/image" Target="../media/image26.jpeg"/><Relationship Id="rId4" Type="http://schemas.openxmlformats.org/officeDocument/2006/relationships/image" Target="../media/image22.jpeg"/><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8.jpeg"/><Relationship Id="rId7"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34.jpeg"/><Relationship Id="rId5" Type="http://schemas.openxmlformats.org/officeDocument/2006/relationships/image" Target="../media/image14.png"/><Relationship Id="rId10" Type="http://schemas.openxmlformats.org/officeDocument/2006/relationships/image" Target="../media/image33.jpeg"/><Relationship Id="rId4" Type="http://schemas.openxmlformats.org/officeDocument/2006/relationships/image" Target="../media/image29.jpeg"/><Relationship Id="rId9"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jpe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gif"/><Relationship Id="rId4" Type="http://schemas.openxmlformats.org/officeDocument/2006/relationships/image" Target="../media/image43.gif"/></Relationships>
</file>

<file path=ppt/slides/_rels/slide22.xml.rels><?xml version="1.0" encoding="UTF-8" standalone="yes"?>
<Relationships xmlns="http://schemas.openxmlformats.org/package/2006/relationships"><Relationship Id="rId8" Type="http://schemas.openxmlformats.org/officeDocument/2006/relationships/image" Target="../media/image52.gif"/><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2.gif"/><Relationship Id="rId5" Type="http://schemas.openxmlformats.org/officeDocument/2006/relationships/image" Target="../media/image71.jpe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6.png"/><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0.png"/><Relationship Id="rId4" Type="http://schemas.openxmlformats.org/officeDocument/2006/relationships/oleObject" Target="../embeddings/oleObject3.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81.png"/><Relationship Id="rId4" Type="http://schemas.openxmlformats.org/officeDocument/2006/relationships/oleObject" Target="../embeddings/oleObject4.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82.png"/><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7.png"/><Relationship Id="rId4" Type="http://schemas.openxmlformats.org/officeDocument/2006/relationships/oleObject" Target="../embeddings/oleObject6.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88.png"/><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7010400" y="762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sp>
        <p:nvSpPr>
          <p:cNvPr id="10" name="TextBox 9"/>
          <p:cNvSpPr txBox="1"/>
          <p:nvPr/>
        </p:nvSpPr>
        <p:spPr>
          <a:xfrm>
            <a:off x="0" y="2971802"/>
            <a:ext cx="9144000" cy="830997"/>
          </a:xfrm>
          <a:prstGeom prst="rect">
            <a:avLst/>
          </a:prstGeom>
          <a:noFill/>
        </p:spPr>
        <p:txBody>
          <a:bodyPr wrap="square" rtlCol="0">
            <a:spAutoFit/>
          </a:bodyPr>
          <a:lstStyle/>
          <a:p>
            <a:pPr algn="ctr"/>
            <a:r>
              <a:rPr lang="en-US" sz="4800" dirty="0">
                <a:latin typeface="Century" pitchFamily="18" charset="0"/>
              </a:rPr>
              <a:t>Core Java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OOPs</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pSp>
        <p:nvGrpSpPr>
          <p:cNvPr id="4" name="Group 41"/>
          <p:cNvGrpSpPr/>
          <p:nvPr/>
        </p:nvGrpSpPr>
        <p:grpSpPr>
          <a:xfrm>
            <a:off x="304800" y="3048000"/>
            <a:ext cx="1600200" cy="2667000"/>
            <a:chOff x="0" y="1676400"/>
            <a:chExt cx="2971800" cy="5181600"/>
          </a:xfrm>
        </p:grpSpPr>
        <p:pic>
          <p:nvPicPr>
            <p:cNvPr id="1030" name="Picture 6" descr="F:\Arun\JAVA Jan\jim-carrey-in-truman-show-(1998)-large-picture.jpg"/>
            <p:cNvPicPr>
              <a:picLocks noChangeAspect="1" noChangeArrowheads="1"/>
            </p:cNvPicPr>
            <p:nvPr/>
          </p:nvPicPr>
          <p:blipFill>
            <a:blip r:embed="rId3" cstate="print"/>
            <a:srcRect/>
            <a:stretch>
              <a:fillRect/>
            </a:stretch>
          </p:blipFill>
          <p:spPr bwMode="auto">
            <a:xfrm>
              <a:off x="0" y="2819400"/>
              <a:ext cx="2918520" cy="4038600"/>
            </a:xfrm>
            <a:prstGeom prst="rect">
              <a:avLst/>
            </a:prstGeom>
            <a:noFill/>
          </p:spPr>
        </p:pic>
        <p:sp>
          <p:nvSpPr>
            <p:cNvPr id="37" name="Rectangle 36"/>
            <p:cNvSpPr/>
            <p:nvPr/>
          </p:nvSpPr>
          <p:spPr>
            <a:xfrm>
              <a:off x="0" y="1676400"/>
              <a:ext cx="2971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032" name="Picture 8" descr="F:\Arun\JAVA Jan\Man-With-Question-05.png"/>
          <p:cNvPicPr>
            <a:picLocks noChangeAspect="1" noChangeArrowheads="1"/>
          </p:cNvPicPr>
          <p:nvPr/>
        </p:nvPicPr>
        <p:blipFill>
          <a:blip r:embed="rId4" cstate="print"/>
          <a:srcRect/>
          <a:stretch>
            <a:fillRect/>
          </a:stretch>
        </p:blipFill>
        <p:spPr bwMode="auto">
          <a:xfrm>
            <a:off x="3352800" y="3200400"/>
            <a:ext cx="2133600" cy="2133600"/>
          </a:xfrm>
          <a:prstGeom prst="rect">
            <a:avLst/>
          </a:prstGeom>
          <a:noFill/>
        </p:spPr>
      </p:pic>
      <p:pic>
        <p:nvPicPr>
          <p:cNvPr id="1029" name="Picture 5" descr="F:\Arun\JAVA Jan\amitabh-bachchan-680631l.jpg"/>
          <p:cNvPicPr>
            <a:picLocks noChangeAspect="1" noChangeArrowheads="1"/>
          </p:cNvPicPr>
          <p:nvPr/>
        </p:nvPicPr>
        <p:blipFill>
          <a:blip r:embed="rId5" cstate="print"/>
          <a:srcRect/>
          <a:stretch>
            <a:fillRect/>
          </a:stretch>
        </p:blipFill>
        <p:spPr bwMode="auto">
          <a:xfrm>
            <a:off x="7010401" y="4505598"/>
            <a:ext cx="1371600" cy="1819002"/>
          </a:xfrm>
          <a:prstGeom prst="rect">
            <a:avLst/>
          </a:prstGeom>
          <a:noFill/>
        </p:spPr>
      </p:pic>
      <p:pic>
        <p:nvPicPr>
          <p:cNvPr id="1034" name="Picture 10" descr="F:\Arun\JAVA Jan\avatar_d0ff129721a0_128.png"/>
          <p:cNvPicPr>
            <a:picLocks noChangeAspect="1" noChangeArrowheads="1"/>
          </p:cNvPicPr>
          <p:nvPr/>
        </p:nvPicPr>
        <p:blipFill>
          <a:blip r:embed="rId6" cstate="print"/>
          <a:srcRect/>
          <a:stretch>
            <a:fillRect/>
          </a:stretch>
        </p:blipFill>
        <p:spPr bwMode="auto">
          <a:xfrm>
            <a:off x="2133600" y="4953000"/>
            <a:ext cx="1600200" cy="1600200"/>
          </a:xfrm>
          <a:prstGeom prst="rect">
            <a:avLst/>
          </a:prstGeom>
          <a:noFill/>
        </p:spPr>
      </p:pic>
      <p:pic>
        <p:nvPicPr>
          <p:cNvPr id="1035" name="Picture 11" descr="F:\Arun\JAVA Jan\images.jpg"/>
          <p:cNvPicPr>
            <a:picLocks noChangeAspect="1" noChangeArrowheads="1"/>
          </p:cNvPicPr>
          <p:nvPr/>
        </p:nvPicPr>
        <p:blipFill>
          <a:blip r:embed="rId7" cstate="print"/>
          <a:srcRect/>
          <a:stretch>
            <a:fillRect/>
          </a:stretch>
        </p:blipFill>
        <p:spPr bwMode="auto">
          <a:xfrm>
            <a:off x="1981200" y="1905000"/>
            <a:ext cx="1590676" cy="2198630"/>
          </a:xfrm>
          <a:prstGeom prst="rect">
            <a:avLst/>
          </a:prstGeom>
          <a:noFill/>
        </p:spPr>
      </p:pic>
      <p:pic>
        <p:nvPicPr>
          <p:cNvPr id="1036" name="Picture 12" descr="F:\Arun\JAVA Jan\Brian-Lara-Top-Class-Cricketer- 3.jpg"/>
          <p:cNvPicPr>
            <a:picLocks noChangeAspect="1" noChangeArrowheads="1"/>
          </p:cNvPicPr>
          <p:nvPr/>
        </p:nvPicPr>
        <p:blipFill>
          <a:blip r:embed="rId8" cstate="print"/>
          <a:srcRect/>
          <a:stretch>
            <a:fillRect/>
          </a:stretch>
        </p:blipFill>
        <p:spPr bwMode="auto">
          <a:xfrm>
            <a:off x="4572001" y="5334002"/>
            <a:ext cx="1057233" cy="1397943"/>
          </a:xfrm>
          <a:prstGeom prst="rect">
            <a:avLst/>
          </a:prstGeom>
          <a:noFill/>
        </p:spPr>
      </p:pic>
      <p:pic>
        <p:nvPicPr>
          <p:cNvPr id="1037" name="Picture 13" descr="F:\Arun\JAVA Jan\Michael-Jackson-High-Quality-michael-jackson-30011482-375-500.jpg"/>
          <p:cNvPicPr>
            <a:picLocks noChangeAspect="1" noChangeArrowheads="1"/>
          </p:cNvPicPr>
          <p:nvPr/>
        </p:nvPicPr>
        <p:blipFill>
          <a:blip r:embed="rId9" cstate="print"/>
          <a:srcRect/>
          <a:stretch>
            <a:fillRect/>
          </a:stretch>
        </p:blipFill>
        <p:spPr bwMode="auto">
          <a:xfrm>
            <a:off x="5410201" y="3505200"/>
            <a:ext cx="1295400" cy="1727200"/>
          </a:xfrm>
          <a:prstGeom prst="rect">
            <a:avLst/>
          </a:prstGeom>
          <a:noFill/>
        </p:spPr>
      </p:pic>
      <p:pic>
        <p:nvPicPr>
          <p:cNvPr id="1039" name="Picture 15" descr="F:\Arun\JAVA Jan\v2AN55470242Bryan-Adams-Portr.jpg"/>
          <p:cNvPicPr>
            <a:picLocks noChangeAspect="1" noChangeArrowheads="1"/>
          </p:cNvPicPr>
          <p:nvPr/>
        </p:nvPicPr>
        <p:blipFill>
          <a:blip r:embed="rId10" cstate="print"/>
          <a:srcRect/>
          <a:stretch>
            <a:fillRect/>
          </a:stretch>
        </p:blipFill>
        <p:spPr bwMode="auto">
          <a:xfrm>
            <a:off x="6858000" y="1878793"/>
            <a:ext cx="1504950" cy="2007409"/>
          </a:xfrm>
          <a:prstGeom prst="rect">
            <a:avLst/>
          </a:prstGeom>
          <a:noFill/>
        </p:spPr>
      </p:pic>
      <p:pic>
        <p:nvPicPr>
          <p:cNvPr id="1041" name="Picture 17" descr="F:\Arun\JAVA Jan\db1_1024_io.jpg"/>
          <p:cNvPicPr>
            <a:picLocks noChangeAspect="1" noChangeArrowheads="1"/>
          </p:cNvPicPr>
          <p:nvPr/>
        </p:nvPicPr>
        <p:blipFill>
          <a:blip r:embed="rId11" cstate="print"/>
          <a:srcRect/>
          <a:stretch>
            <a:fillRect/>
          </a:stretch>
        </p:blipFill>
        <p:spPr bwMode="auto">
          <a:xfrm>
            <a:off x="381001" y="1371600"/>
            <a:ext cx="1371600" cy="2122040"/>
          </a:xfrm>
          <a:prstGeom prst="rect">
            <a:avLst/>
          </a:prstGeom>
          <a:noFill/>
        </p:spPr>
      </p:pic>
      <p:pic>
        <p:nvPicPr>
          <p:cNvPr id="1042" name="Picture 18" descr="F:\Arun\JAVA Jan\sachin-tendulkar-1.jpg"/>
          <p:cNvPicPr>
            <a:picLocks noChangeAspect="1" noChangeArrowheads="1"/>
          </p:cNvPicPr>
          <p:nvPr/>
        </p:nvPicPr>
        <p:blipFill>
          <a:blip r:embed="rId12" cstate="print"/>
          <a:srcRect/>
          <a:stretch>
            <a:fillRect/>
          </a:stretch>
        </p:blipFill>
        <p:spPr bwMode="auto">
          <a:xfrm>
            <a:off x="4343401" y="1371600"/>
            <a:ext cx="1552731" cy="1804126"/>
          </a:xfrm>
          <a:prstGeom prst="rect">
            <a:avLst/>
          </a:prstGeom>
          <a:noFill/>
        </p:spPr>
      </p:pic>
      <p:sp>
        <p:nvSpPr>
          <p:cNvPr id="6" name="Slide Number Placeholder 5">
            <a:extLst>
              <a:ext uri="{FF2B5EF4-FFF2-40B4-BE49-F238E27FC236}">
                <a16:creationId xmlns:a16="http://schemas.microsoft.com/office/drawing/2014/main" id="{07608636-5C0E-46AC-881E-2BB9DB8E36C0}"/>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OOPs</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pSp>
        <p:nvGrpSpPr>
          <p:cNvPr id="4" name="Group 40"/>
          <p:cNvGrpSpPr/>
          <p:nvPr/>
        </p:nvGrpSpPr>
        <p:grpSpPr>
          <a:xfrm>
            <a:off x="2362201" y="1219200"/>
            <a:ext cx="4800600" cy="2895600"/>
            <a:chOff x="2895600" y="1219200"/>
            <a:chExt cx="4800600" cy="2895600"/>
          </a:xfrm>
        </p:grpSpPr>
        <p:grpSp>
          <p:nvGrpSpPr>
            <p:cNvPr id="6" name="Group 33"/>
            <p:cNvGrpSpPr/>
            <p:nvPr/>
          </p:nvGrpSpPr>
          <p:grpSpPr>
            <a:xfrm>
              <a:off x="2895600" y="1295400"/>
              <a:ext cx="4724400" cy="2743200"/>
              <a:chOff x="3962400" y="1447800"/>
              <a:chExt cx="4724400" cy="2743200"/>
            </a:xfrm>
          </p:grpSpPr>
          <p:grpSp>
            <p:nvGrpSpPr>
              <p:cNvPr id="10" name="Group 22"/>
              <p:cNvGrpSpPr/>
              <p:nvPr/>
            </p:nvGrpSpPr>
            <p:grpSpPr>
              <a:xfrm>
                <a:off x="6019800" y="1447800"/>
                <a:ext cx="2667000" cy="2743200"/>
                <a:chOff x="5867400" y="1800678"/>
                <a:chExt cx="2514600" cy="2771322"/>
              </a:xfrm>
            </p:grpSpPr>
            <p:grpSp>
              <p:nvGrpSpPr>
                <p:cNvPr id="11" name="Group 41"/>
                <p:cNvGrpSpPr/>
                <p:nvPr/>
              </p:nvGrpSpPr>
              <p:grpSpPr>
                <a:xfrm>
                  <a:off x="5867400" y="2362200"/>
                  <a:ext cx="1219200" cy="2133600"/>
                  <a:chOff x="0" y="1676400"/>
                  <a:chExt cx="2971800" cy="5181600"/>
                </a:xfrm>
              </p:grpSpPr>
              <p:pic>
                <p:nvPicPr>
                  <p:cNvPr id="1030" name="Picture 6" descr="F:\Arun\JAVA Jan\jim-carrey-in-truman-show-(1998)-large-picture.jpg"/>
                  <p:cNvPicPr>
                    <a:picLocks noChangeAspect="1" noChangeArrowheads="1"/>
                  </p:cNvPicPr>
                  <p:nvPr/>
                </p:nvPicPr>
                <p:blipFill>
                  <a:blip r:embed="rId3" cstate="print"/>
                  <a:srcRect/>
                  <a:stretch>
                    <a:fillRect/>
                  </a:stretch>
                </p:blipFill>
                <p:spPr bwMode="auto">
                  <a:xfrm>
                    <a:off x="0" y="2819400"/>
                    <a:ext cx="2918520" cy="4038600"/>
                  </a:xfrm>
                  <a:prstGeom prst="rect">
                    <a:avLst/>
                  </a:prstGeom>
                  <a:noFill/>
                </p:spPr>
              </p:pic>
              <p:sp>
                <p:nvSpPr>
                  <p:cNvPr id="37" name="Rectangle 36"/>
                  <p:cNvSpPr/>
                  <p:nvPr/>
                </p:nvSpPr>
                <p:spPr>
                  <a:xfrm>
                    <a:off x="0" y="1676400"/>
                    <a:ext cx="2971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029" name="Picture 5" descr="F:\Arun\JAVA Jan\amitabh-bachchan-680631l.jpg"/>
                <p:cNvPicPr>
                  <a:picLocks noChangeAspect="1" noChangeArrowheads="1"/>
                </p:cNvPicPr>
                <p:nvPr/>
              </p:nvPicPr>
              <p:blipFill>
                <a:blip r:embed="rId4" cstate="print"/>
                <a:srcRect/>
                <a:stretch>
                  <a:fillRect/>
                </a:stretch>
              </p:blipFill>
              <p:spPr bwMode="auto">
                <a:xfrm>
                  <a:off x="5867400" y="1800678"/>
                  <a:ext cx="990600" cy="1313724"/>
                </a:xfrm>
                <a:prstGeom prst="rect">
                  <a:avLst/>
                </a:prstGeom>
                <a:noFill/>
              </p:spPr>
            </p:pic>
            <p:pic>
              <p:nvPicPr>
                <p:cNvPr id="1034" name="Picture 10" descr="F:\Arun\JAVA Jan\avatar_d0ff129721a0_128.png"/>
                <p:cNvPicPr>
                  <a:picLocks noChangeAspect="1" noChangeArrowheads="1"/>
                </p:cNvPicPr>
                <p:nvPr/>
              </p:nvPicPr>
              <p:blipFill>
                <a:blip r:embed="rId5" cstate="print"/>
                <a:srcRect/>
                <a:stretch>
                  <a:fillRect/>
                </a:stretch>
              </p:blipFill>
              <p:spPr bwMode="auto">
                <a:xfrm>
                  <a:off x="7315200" y="3581400"/>
                  <a:ext cx="990600" cy="990600"/>
                </a:xfrm>
                <a:prstGeom prst="rect">
                  <a:avLst/>
                </a:prstGeom>
                <a:noFill/>
              </p:spPr>
            </p:pic>
            <p:pic>
              <p:nvPicPr>
                <p:cNvPr id="1035" name="Picture 11" descr="F:\Arun\JAVA Jan\images.jpg"/>
                <p:cNvPicPr>
                  <a:picLocks noChangeAspect="1" noChangeArrowheads="1"/>
                </p:cNvPicPr>
                <p:nvPr/>
              </p:nvPicPr>
              <p:blipFill>
                <a:blip r:embed="rId6" cstate="print"/>
                <a:srcRect/>
                <a:stretch>
                  <a:fillRect/>
                </a:stretch>
              </p:blipFill>
              <p:spPr bwMode="auto">
                <a:xfrm>
                  <a:off x="7172324" y="1828800"/>
                  <a:ext cx="1209676" cy="1672012"/>
                </a:xfrm>
                <a:prstGeom prst="rect">
                  <a:avLst/>
                </a:prstGeom>
                <a:noFill/>
              </p:spPr>
            </p:pic>
          </p:grpSp>
          <p:sp>
            <p:nvSpPr>
              <p:cNvPr id="25" name="Rounded Rectangle 24"/>
              <p:cNvSpPr/>
              <p:nvPr/>
            </p:nvSpPr>
            <p:spPr>
              <a:xfrm>
                <a:off x="3962400" y="1905000"/>
                <a:ext cx="1905000" cy="762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Actors</a:t>
                </a:r>
                <a:endParaRPr lang="en-IN" sz="5400" dirty="0">
                  <a:latin typeface="Agency FB" pitchFamily="34" charset="0"/>
                </a:endParaRPr>
              </a:p>
            </p:txBody>
          </p:sp>
        </p:grpSp>
        <p:sp>
          <p:nvSpPr>
            <p:cNvPr id="36" name="Rectangle 35"/>
            <p:cNvSpPr/>
            <p:nvPr/>
          </p:nvSpPr>
          <p:spPr>
            <a:xfrm>
              <a:off x="4876800" y="1219200"/>
              <a:ext cx="2819400" cy="289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 name="Group 39"/>
          <p:cNvGrpSpPr/>
          <p:nvPr/>
        </p:nvGrpSpPr>
        <p:grpSpPr>
          <a:xfrm>
            <a:off x="6172200" y="4191000"/>
            <a:ext cx="2667000" cy="2590800"/>
            <a:chOff x="4800600" y="4191000"/>
            <a:chExt cx="2667000" cy="2590800"/>
          </a:xfrm>
        </p:grpSpPr>
        <p:grpSp>
          <p:nvGrpSpPr>
            <p:cNvPr id="13" name="Group 31"/>
            <p:cNvGrpSpPr/>
            <p:nvPr/>
          </p:nvGrpSpPr>
          <p:grpSpPr>
            <a:xfrm>
              <a:off x="4915315" y="4191000"/>
              <a:ext cx="2476085" cy="2514600"/>
              <a:chOff x="4876800" y="4191000"/>
              <a:chExt cx="2476085" cy="2514600"/>
            </a:xfrm>
          </p:grpSpPr>
          <p:grpSp>
            <p:nvGrpSpPr>
              <p:cNvPr id="14" name="Group 23"/>
              <p:cNvGrpSpPr/>
              <p:nvPr/>
            </p:nvGrpSpPr>
            <p:grpSpPr>
              <a:xfrm>
                <a:off x="4876800" y="5105400"/>
                <a:ext cx="2476085" cy="1600200"/>
                <a:chOff x="5257800" y="5257800"/>
                <a:chExt cx="2171285" cy="1371600"/>
              </a:xfrm>
            </p:grpSpPr>
            <p:pic>
              <p:nvPicPr>
                <p:cNvPr id="1037" name="Picture 13" descr="F:\Arun\JAVA Jan\Michael-Jackson-High-Quality-michael-jackson-30011482-375-500.jpg"/>
                <p:cNvPicPr>
                  <a:picLocks noChangeAspect="1" noChangeArrowheads="1"/>
                </p:cNvPicPr>
                <p:nvPr/>
              </p:nvPicPr>
              <p:blipFill>
                <a:blip r:embed="rId7" cstate="print"/>
                <a:srcRect/>
                <a:stretch>
                  <a:fillRect/>
                </a:stretch>
              </p:blipFill>
              <p:spPr bwMode="auto">
                <a:xfrm>
                  <a:off x="5257800" y="5283200"/>
                  <a:ext cx="1009650" cy="1346200"/>
                </a:xfrm>
                <a:prstGeom prst="rect">
                  <a:avLst/>
                </a:prstGeom>
                <a:noFill/>
              </p:spPr>
            </p:pic>
            <p:pic>
              <p:nvPicPr>
                <p:cNvPr id="1039" name="Picture 15" descr="F:\Arun\JAVA Jan\v2AN55470242Bryan-Adams-Portr.jpg"/>
                <p:cNvPicPr>
                  <a:picLocks noChangeAspect="1" noChangeArrowheads="1"/>
                </p:cNvPicPr>
                <p:nvPr/>
              </p:nvPicPr>
              <p:blipFill>
                <a:blip r:embed="rId8" cstate="print"/>
                <a:srcRect/>
                <a:stretch>
                  <a:fillRect/>
                </a:stretch>
              </p:blipFill>
              <p:spPr bwMode="auto">
                <a:xfrm>
                  <a:off x="6400800" y="5257800"/>
                  <a:ext cx="1028285" cy="1371600"/>
                </a:xfrm>
                <a:prstGeom prst="rect">
                  <a:avLst/>
                </a:prstGeom>
                <a:noFill/>
              </p:spPr>
            </p:pic>
          </p:grpSp>
          <p:sp>
            <p:nvSpPr>
              <p:cNvPr id="27" name="Rounded Rectangle 26"/>
              <p:cNvSpPr/>
              <p:nvPr/>
            </p:nvSpPr>
            <p:spPr>
              <a:xfrm>
                <a:off x="5029200" y="4191000"/>
                <a:ext cx="2133600" cy="762000"/>
              </a:xfrm>
              <a:prstGeom prst="round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Singers</a:t>
                </a:r>
                <a:endParaRPr lang="en-IN" sz="5400" dirty="0">
                  <a:latin typeface="Agency FB" pitchFamily="34" charset="0"/>
                </a:endParaRPr>
              </a:p>
            </p:txBody>
          </p:sp>
        </p:grpSp>
        <p:sp>
          <p:nvSpPr>
            <p:cNvPr id="38" name="Rectangle 37"/>
            <p:cNvSpPr/>
            <p:nvPr/>
          </p:nvSpPr>
          <p:spPr>
            <a:xfrm>
              <a:off x="4800600" y="5029200"/>
              <a:ext cx="26670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41"/>
          <p:cNvGrpSpPr/>
          <p:nvPr/>
        </p:nvGrpSpPr>
        <p:grpSpPr>
          <a:xfrm>
            <a:off x="533400" y="2895600"/>
            <a:ext cx="2895600" cy="3810000"/>
            <a:chOff x="685800" y="2819400"/>
            <a:chExt cx="2895600" cy="3810000"/>
          </a:xfrm>
        </p:grpSpPr>
        <p:grpSp>
          <p:nvGrpSpPr>
            <p:cNvPr id="16" name="Group 32"/>
            <p:cNvGrpSpPr/>
            <p:nvPr/>
          </p:nvGrpSpPr>
          <p:grpSpPr>
            <a:xfrm>
              <a:off x="762000" y="2819400"/>
              <a:ext cx="2743200" cy="3733800"/>
              <a:chOff x="381000" y="2667000"/>
              <a:chExt cx="2743200" cy="3733800"/>
            </a:xfrm>
          </p:grpSpPr>
          <p:grpSp>
            <p:nvGrpSpPr>
              <p:cNvPr id="17" name="Group 20"/>
              <p:cNvGrpSpPr/>
              <p:nvPr/>
            </p:nvGrpSpPr>
            <p:grpSpPr>
              <a:xfrm>
                <a:off x="381000" y="3581400"/>
                <a:ext cx="2743200" cy="2819400"/>
                <a:chOff x="152400" y="3352800"/>
                <a:chExt cx="3048000" cy="3328126"/>
              </a:xfrm>
            </p:grpSpPr>
            <p:pic>
              <p:nvPicPr>
                <p:cNvPr id="1036" name="Picture 12" descr="F:\Arun\JAVA Jan\Brian-Lara-Top-Class-Cricketer- 3.jpg"/>
                <p:cNvPicPr>
                  <a:picLocks noChangeAspect="1" noChangeArrowheads="1"/>
                </p:cNvPicPr>
                <p:nvPr/>
              </p:nvPicPr>
              <p:blipFill>
                <a:blip r:embed="rId9" cstate="print"/>
                <a:srcRect/>
                <a:stretch>
                  <a:fillRect/>
                </a:stretch>
              </p:blipFill>
              <p:spPr bwMode="auto">
                <a:xfrm>
                  <a:off x="619167" y="3352800"/>
                  <a:ext cx="1057233" cy="1397943"/>
                </a:xfrm>
                <a:prstGeom prst="rect">
                  <a:avLst/>
                </a:prstGeom>
                <a:noFill/>
              </p:spPr>
            </p:pic>
            <p:pic>
              <p:nvPicPr>
                <p:cNvPr id="1041" name="Picture 17" descr="F:\Arun\JAVA Jan\db1_1024_io.jpg"/>
                <p:cNvPicPr>
                  <a:picLocks noChangeAspect="1" noChangeArrowheads="1"/>
                </p:cNvPicPr>
                <p:nvPr/>
              </p:nvPicPr>
              <p:blipFill>
                <a:blip r:embed="rId10" cstate="print"/>
                <a:srcRect/>
                <a:stretch>
                  <a:fillRect/>
                </a:stretch>
              </p:blipFill>
              <p:spPr bwMode="auto">
                <a:xfrm>
                  <a:off x="1828800" y="3810000"/>
                  <a:ext cx="1371600" cy="2122040"/>
                </a:xfrm>
                <a:prstGeom prst="rect">
                  <a:avLst/>
                </a:prstGeom>
                <a:noFill/>
              </p:spPr>
            </p:pic>
            <p:pic>
              <p:nvPicPr>
                <p:cNvPr id="1042" name="Picture 18" descr="F:\Arun\JAVA Jan\sachin-tendulkar-1.jpg"/>
                <p:cNvPicPr>
                  <a:picLocks noChangeAspect="1" noChangeArrowheads="1"/>
                </p:cNvPicPr>
                <p:nvPr/>
              </p:nvPicPr>
              <p:blipFill>
                <a:blip r:embed="rId11" cstate="print"/>
                <a:srcRect/>
                <a:stretch>
                  <a:fillRect/>
                </a:stretch>
              </p:blipFill>
              <p:spPr bwMode="auto">
                <a:xfrm>
                  <a:off x="152400" y="4876800"/>
                  <a:ext cx="1552731" cy="1804126"/>
                </a:xfrm>
                <a:prstGeom prst="rect">
                  <a:avLst/>
                </a:prstGeom>
                <a:noFill/>
              </p:spPr>
            </p:pic>
          </p:grpSp>
          <p:sp>
            <p:nvSpPr>
              <p:cNvPr id="26" name="Rounded Rectangle 25"/>
              <p:cNvSpPr/>
              <p:nvPr/>
            </p:nvSpPr>
            <p:spPr>
              <a:xfrm>
                <a:off x="762000" y="2667000"/>
                <a:ext cx="1905000" cy="762000"/>
              </a:xfrm>
              <a:prstGeom prst="round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Players</a:t>
                </a:r>
                <a:endParaRPr lang="en-IN" sz="5400" dirty="0">
                  <a:latin typeface="Agency FB" pitchFamily="34" charset="0"/>
                </a:endParaRPr>
              </a:p>
            </p:txBody>
          </p:sp>
        </p:grpSp>
        <p:sp>
          <p:nvSpPr>
            <p:cNvPr id="39" name="Rectangle 38"/>
            <p:cNvSpPr/>
            <p:nvPr/>
          </p:nvSpPr>
          <p:spPr>
            <a:xfrm>
              <a:off x="685800" y="3657600"/>
              <a:ext cx="2895600" cy="297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Slide Number Placeholder 17">
            <a:extLst>
              <a:ext uri="{FF2B5EF4-FFF2-40B4-BE49-F238E27FC236}">
                <a16:creationId xmlns:a16="http://schemas.microsoft.com/office/drawing/2014/main" id="{D38C2DBD-02B6-4144-A3F0-EE920A480F8B}"/>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OOPs</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5" name="Rounded Rectangle 24"/>
          <p:cNvSpPr/>
          <p:nvPr/>
        </p:nvSpPr>
        <p:spPr>
          <a:xfrm>
            <a:off x="381000" y="1497687"/>
            <a:ext cx="1905000" cy="762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Actors</a:t>
            </a:r>
            <a:endParaRPr lang="en-IN" sz="5400" dirty="0">
              <a:latin typeface="Agency FB" pitchFamily="34" charset="0"/>
            </a:endParaRPr>
          </a:p>
        </p:txBody>
      </p:sp>
      <p:sp>
        <p:nvSpPr>
          <p:cNvPr id="27" name="Rounded Rectangle 26"/>
          <p:cNvSpPr/>
          <p:nvPr/>
        </p:nvSpPr>
        <p:spPr>
          <a:xfrm>
            <a:off x="6477000" y="1421487"/>
            <a:ext cx="2133600" cy="762000"/>
          </a:xfrm>
          <a:prstGeom prst="round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Singers</a:t>
            </a:r>
            <a:endParaRPr lang="en-IN" sz="5400" dirty="0">
              <a:latin typeface="Agency FB" pitchFamily="34" charset="0"/>
            </a:endParaRPr>
          </a:p>
        </p:txBody>
      </p:sp>
      <p:sp>
        <p:nvSpPr>
          <p:cNvPr id="26" name="Rounded Rectangle 25"/>
          <p:cNvSpPr/>
          <p:nvPr/>
        </p:nvSpPr>
        <p:spPr>
          <a:xfrm>
            <a:off x="3505201" y="1497687"/>
            <a:ext cx="1905000" cy="762000"/>
          </a:xfrm>
          <a:prstGeom prst="round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Players</a:t>
            </a:r>
            <a:endParaRPr lang="en-IN" sz="5400" dirty="0">
              <a:latin typeface="Agency FB" pitchFamily="34" charset="0"/>
            </a:endParaRPr>
          </a:p>
        </p:txBody>
      </p:sp>
      <p:sp>
        <p:nvSpPr>
          <p:cNvPr id="35" name="Rectangle 34"/>
          <p:cNvSpPr/>
          <p:nvPr/>
        </p:nvSpPr>
        <p:spPr>
          <a:xfrm>
            <a:off x="152400" y="2503944"/>
            <a:ext cx="2286000" cy="267765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2800" dirty="0">
                <a:latin typeface="Century" pitchFamily="18" charset="0"/>
              </a:rPr>
              <a:t>Name</a:t>
            </a:r>
          </a:p>
          <a:p>
            <a:r>
              <a:rPr lang="en-IN" sz="2800" dirty="0">
                <a:latin typeface="Century" pitchFamily="18" charset="0"/>
              </a:rPr>
              <a:t>Debut date</a:t>
            </a:r>
          </a:p>
          <a:p>
            <a:r>
              <a:rPr lang="en-IN" sz="2800" dirty="0">
                <a:latin typeface="Century" pitchFamily="18" charset="0"/>
              </a:rPr>
              <a:t>No of movies</a:t>
            </a:r>
          </a:p>
          <a:p>
            <a:r>
              <a:rPr lang="en-IN" sz="2800" dirty="0">
                <a:latin typeface="Century" pitchFamily="18" charset="0"/>
              </a:rPr>
              <a:t>Hits</a:t>
            </a:r>
          </a:p>
          <a:p>
            <a:r>
              <a:rPr lang="en-IN" sz="2800" dirty="0">
                <a:latin typeface="Century" pitchFamily="18" charset="0"/>
              </a:rPr>
              <a:t>First movie</a:t>
            </a:r>
          </a:p>
          <a:p>
            <a:r>
              <a:rPr lang="en-IN" sz="2800" dirty="0">
                <a:latin typeface="Century" pitchFamily="18" charset="0"/>
              </a:rPr>
              <a:t>Nationality</a:t>
            </a:r>
          </a:p>
        </p:txBody>
      </p:sp>
      <p:sp>
        <p:nvSpPr>
          <p:cNvPr id="40" name="Rectangle 39"/>
          <p:cNvSpPr/>
          <p:nvPr/>
        </p:nvSpPr>
        <p:spPr>
          <a:xfrm>
            <a:off x="2819400" y="2503944"/>
            <a:ext cx="3200400" cy="2677656"/>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2800" dirty="0">
                <a:latin typeface="Century" pitchFamily="18" charset="0"/>
              </a:rPr>
              <a:t>Name</a:t>
            </a:r>
          </a:p>
          <a:p>
            <a:r>
              <a:rPr lang="en-IN" sz="2800" dirty="0">
                <a:latin typeface="Century" pitchFamily="18" charset="0"/>
              </a:rPr>
              <a:t>Debut date</a:t>
            </a:r>
          </a:p>
          <a:p>
            <a:r>
              <a:rPr lang="en-IN" sz="2800" dirty="0">
                <a:latin typeface="Century" pitchFamily="18" charset="0"/>
              </a:rPr>
              <a:t>No of movies</a:t>
            </a:r>
          </a:p>
          <a:p>
            <a:r>
              <a:rPr lang="en-IN" sz="2800" dirty="0">
                <a:latin typeface="Century" pitchFamily="18" charset="0"/>
              </a:rPr>
              <a:t>Hits</a:t>
            </a:r>
          </a:p>
          <a:p>
            <a:r>
              <a:rPr lang="en-IN" sz="2800" dirty="0">
                <a:latin typeface="Century" pitchFamily="18" charset="0"/>
              </a:rPr>
              <a:t>Man of the match</a:t>
            </a:r>
          </a:p>
          <a:p>
            <a:r>
              <a:rPr lang="en-IN" sz="2800" dirty="0">
                <a:latin typeface="Century" pitchFamily="18" charset="0"/>
              </a:rPr>
              <a:t>Nationality</a:t>
            </a:r>
          </a:p>
        </p:txBody>
      </p:sp>
      <p:sp>
        <p:nvSpPr>
          <p:cNvPr id="41" name="Rectangle 40"/>
          <p:cNvSpPr/>
          <p:nvPr/>
        </p:nvSpPr>
        <p:spPr>
          <a:xfrm>
            <a:off x="6400800" y="2503946"/>
            <a:ext cx="2286000" cy="2246769"/>
          </a:xfrm>
          <a:prstGeom prst="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2800" dirty="0">
                <a:latin typeface="Century" pitchFamily="18" charset="0"/>
              </a:rPr>
              <a:t>Name</a:t>
            </a:r>
          </a:p>
          <a:p>
            <a:r>
              <a:rPr lang="en-IN" sz="2800" dirty="0">
                <a:latin typeface="Century" pitchFamily="18" charset="0"/>
              </a:rPr>
              <a:t>Debut date</a:t>
            </a:r>
          </a:p>
          <a:p>
            <a:r>
              <a:rPr lang="en-IN" sz="2800" dirty="0">
                <a:latin typeface="Century" pitchFamily="18" charset="0"/>
              </a:rPr>
              <a:t>No of tracks</a:t>
            </a:r>
          </a:p>
          <a:p>
            <a:r>
              <a:rPr lang="en-IN" sz="2800" dirty="0">
                <a:latin typeface="Century" pitchFamily="18" charset="0"/>
              </a:rPr>
              <a:t>Hits</a:t>
            </a:r>
          </a:p>
          <a:p>
            <a:r>
              <a:rPr lang="en-IN" sz="2800" dirty="0">
                <a:latin typeface="Century" pitchFamily="18" charset="0"/>
              </a:rPr>
              <a:t>Nationality</a:t>
            </a:r>
          </a:p>
        </p:txBody>
      </p:sp>
      <p:sp>
        <p:nvSpPr>
          <p:cNvPr id="4" name="Slide Number Placeholder 3">
            <a:extLst>
              <a:ext uri="{FF2B5EF4-FFF2-40B4-BE49-F238E27FC236}">
                <a16:creationId xmlns:a16="http://schemas.microsoft.com/office/drawing/2014/main" id="{3632FAF6-F894-4F7E-AFD7-E434BB8633F3}"/>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OOPs</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7" name="Rounded Rectangle 26"/>
          <p:cNvSpPr/>
          <p:nvPr/>
        </p:nvSpPr>
        <p:spPr>
          <a:xfrm>
            <a:off x="6477000" y="1421487"/>
            <a:ext cx="2133600" cy="762000"/>
          </a:xfrm>
          <a:prstGeom prst="round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Singers</a:t>
            </a:r>
            <a:endParaRPr lang="en-IN" sz="5400" dirty="0">
              <a:latin typeface="Agency FB" pitchFamily="34" charset="0"/>
            </a:endParaRPr>
          </a:p>
        </p:txBody>
      </p:sp>
      <p:sp>
        <p:nvSpPr>
          <p:cNvPr id="26" name="Rounded Rectangle 25"/>
          <p:cNvSpPr/>
          <p:nvPr/>
        </p:nvSpPr>
        <p:spPr>
          <a:xfrm>
            <a:off x="3505201" y="1497687"/>
            <a:ext cx="1905000" cy="762000"/>
          </a:xfrm>
          <a:prstGeom prst="round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Players</a:t>
            </a:r>
            <a:endParaRPr lang="en-IN" sz="5400" dirty="0">
              <a:latin typeface="Agency FB" pitchFamily="34" charset="0"/>
            </a:endParaRPr>
          </a:p>
        </p:txBody>
      </p:sp>
      <p:sp>
        <p:nvSpPr>
          <p:cNvPr id="35" name="Rectangle 34"/>
          <p:cNvSpPr/>
          <p:nvPr/>
        </p:nvSpPr>
        <p:spPr>
          <a:xfrm>
            <a:off x="152401" y="2514600"/>
            <a:ext cx="2514600" cy="286232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000" dirty="0">
                <a:latin typeface="Century" pitchFamily="18" charset="0"/>
              </a:rPr>
              <a:t> class Actor</a:t>
            </a:r>
          </a:p>
          <a:p>
            <a:r>
              <a:rPr lang="en-US" sz="2000" dirty="0">
                <a:latin typeface="Century" pitchFamily="18" charset="0"/>
              </a:rPr>
              <a:t>{</a:t>
            </a:r>
            <a:endParaRPr lang="en-IN" sz="2000" dirty="0">
              <a:latin typeface="Century" pitchFamily="18" charset="0"/>
            </a:endParaRPr>
          </a:p>
          <a:p>
            <a:r>
              <a:rPr lang="en-IN" sz="2000" dirty="0">
                <a:solidFill>
                  <a:srgbClr val="0000FF"/>
                </a:solidFill>
                <a:latin typeface="Century" pitchFamily="18" charset="0"/>
              </a:rPr>
              <a:t> string</a:t>
            </a:r>
            <a:r>
              <a:rPr lang="en-IN" sz="2000" dirty="0">
                <a:latin typeface="Century" pitchFamily="18" charset="0"/>
              </a:rPr>
              <a:t> Name</a:t>
            </a:r>
          </a:p>
          <a:p>
            <a:r>
              <a:rPr lang="en-IN" sz="2000" dirty="0">
                <a:solidFill>
                  <a:srgbClr val="0000FF"/>
                </a:solidFill>
                <a:latin typeface="Century" pitchFamily="18" charset="0"/>
              </a:rPr>
              <a:t> date</a:t>
            </a:r>
            <a:r>
              <a:rPr lang="en-IN" sz="2000" dirty="0">
                <a:latin typeface="Century" pitchFamily="18" charset="0"/>
              </a:rPr>
              <a:t> Debut-date</a:t>
            </a: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No-of-movies</a:t>
            </a: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Hits</a:t>
            </a:r>
          </a:p>
          <a:p>
            <a:r>
              <a:rPr lang="en-IN" sz="2000" dirty="0">
                <a:solidFill>
                  <a:srgbClr val="0000FF"/>
                </a:solidFill>
                <a:latin typeface="Century" pitchFamily="18" charset="0"/>
              </a:rPr>
              <a:t> string</a:t>
            </a:r>
            <a:r>
              <a:rPr lang="en-IN" sz="2000" dirty="0">
                <a:latin typeface="Century" pitchFamily="18" charset="0"/>
              </a:rPr>
              <a:t> First movie</a:t>
            </a:r>
          </a:p>
          <a:p>
            <a:r>
              <a:rPr lang="en-IN" sz="2000" dirty="0">
                <a:solidFill>
                  <a:srgbClr val="0000FF"/>
                </a:solidFill>
                <a:latin typeface="Century" pitchFamily="18" charset="0"/>
              </a:rPr>
              <a:t> string</a:t>
            </a:r>
            <a:r>
              <a:rPr lang="en-IN" sz="2000" dirty="0">
                <a:latin typeface="Century" pitchFamily="18" charset="0"/>
              </a:rPr>
              <a:t> Nationality</a:t>
            </a:r>
          </a:p>
          <a:p>
            <a:r>
              <a:rPr lang="en-US" sz="2000" dirty="0">
                <a:latin typeface="Century" pitchFamily="18" charset="0"/>
              </a:rPr>
              <a:t>}</a:t>
            </a:r>
            <a:endParaRPr lang="en-IN" sz="2000" dirty="0">
              <a:latin typeface="Century" pitchFamily="18" charset="0"/>
            </a:endParaRPr>
          </a:p>
        </p:txBody>
      </p:sp>
      <p:sp>
        <p:nvSpPr>
          <p:cNvPr id="40" name="Rectangle 39"/>
          <p:cNvSpPr/>
          <p:nvPr/>
        </p:nvSpPr>
        <p:spPr>
          <a:xfrm>
            <a:off x="3048000" y="2514600"/>
            <a:ext cx="2895600" cy="2554545"/>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000" dirty="0">
                <a:latin typeface="Century" pitchFamily="18" charset="0"/>
              </a:rPr>
              <a:t>class Player</a:t>
            </a:r>
          </a:p>
          <a:p>
            <a:r>
              <a:rPr lang="en-US" sz="2000" dirty="0">
                <a:latin typeface="Century" pitchFamily="18" charset="0"/>
              </a:rPr>
              <a:t>{</a:t>
            </a:r>
            <a:endParaRPr lang="en-IN" sz="2000" dirty="0">
              <a:latin typeface="Century" pitchFamily="18" charset="0"/>
            </a:endParaRPr>
          </a:p>
          <a:p>
            <a:r>
              <a:rPr lang="en-IN" sz="2000" dirty="0">
                <a:solidFill>
                  <a:srgbClr val="0000FF"/>
                </a:solidFill>
                <a:latin typeface="Century" pitchFamily="18" charset="0"/>
              </a:rPr>
              <a:t> string</a:t>
            </a:r>
            <a:r>
              <a:rPr lang="en-IN" sz="2000" dirty="0">
                <a:latin typeface="Century" pitchFamily="18" charset="0"/>
              </a:rPr>
              <a:t> Name</a:t>
            </a:r>
          </a:p>
          <a:p>
            <a:r>
              <a:rPr lang="en-IN" sz="2000" dirty="0">
                <a:solidFill>
                  <a:srgbClr val="0000FF"/>
                </a:solidFill>
                <a:latin typeface="Century" pitchFamily="18" charset="0"/>
              </a:rPr>
              <a:t> date</a:t>
            </a:r>
            <a:r>
              <a:rPr lang="en-IN" sz="2000" dirty="0">
                <a:latin typeface="Century" pitchFamily="18" charset="0"/>
              </a:rPr>
              <a:t> Debut-date</a:t>
            </a: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a:t>
            </a:r>
            <a:r>
              <a:rPr lang="en-IN" sz="2000" dirty="0" err="1">
                <a:latin typeface="Century" pitchFamily="18" charset="0"/>
              </a:rPr>
              <a:t>MatchesPlayed</a:t>
            </a:r>
            <a:endParaRPr lang="en-IN" sz="2000" dirty="0">
              <a:latin typeface="Century" pitchFamily="18" charset="0"/>
            </a:endParaRP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Man of the match</a:t>
            </a:r>
          </a:p>
          <a:p>
            <a:r>
              <a:rPr lang="en-IN" sz="2000" dirty="0">
                <a:latin typeface="Century" pitchFamily="18" charset="0"/>
              </a:rPr>
              <a:t> </a:t>
            </a:r>
            <a:r>
              <a:rPr lang="en-IN" sz="2000" dirty="0">
                <a:solidFill>
                  <a:srgbClr val="0000FF"/>
                </a:solidFill>
                <a:latin typeface="Century" pitchFamily="18" charset="0"/>
              </a:rPr>
              <a:t>string</a:t>
            </a:r>
            <a:r>
              <a:rPr lang="en-IN" sz="2000" dirty="0">
                <a:latin typeface="Century" pitchFamily="18" charset="0"/>
              </a:rPr>
              <a:t> Nationality</a:t>
            </a:r>
          </a:p>
          <a:p>
            <a:r>
              <a:rPr lang="en-US" sz="2000" dirty="0">
                <a:latin typeface="Century" pitchFamily="18" charset="0"/>
              </a:rPr>
              <a:t>}</a:t>
            </a:r>
            <a:endParaRPr lang="en-IN" sz="2000" dirty="0">
              <a:latin typeface="Century" pitchFamily="18" charset="0"/>
            </a:endParaRPr>
          </a:p>
        </p:txBody>
      </p:sp>
      <p:sp>
        <p:nvSpPr>
          <p:cNvPr id="41" name="Rectangle 40"/>
          <p:cNvSpPr/>
          <p:nvPr/>
        </p:nvSpPr>
        <p:spPr>
          <a:xfrm>
            <a:off x="6324601" y="2514600"/>
            <a:ext cx="2514600" cy="2554545"/>
          </a:xfrm>
          <a:prstGeom prst="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IN" sz="2000" dirty="0">
                <a:solidFill>
                  <a:srgbClr val="0000FF"/>
                </a:solidFill>
                <a:latin typeface="Century" pitchFamily="18" charset="0"/>
              </a:rPr>
              <a:t> </a:t>
            </a:r>
            <a:r>
              <a:rPr lang="en-US" sz="2000" dirty="0">
                <a:latin typeface="Century" pitchFamily="18" charset="0"/>
              </a:rPr>
              <a:t>class Singer</a:t>
            </a:r>
          </a:p>
          <a:p>
            <a:r>
              <a:rPr lang="en-US" sz="2000" dirty="0">
                <a:latin typeface="Century" pitchFamily="18" charset="0"/>
              </a:rPr>
              <a:t>{</a:t>
            </a:r>
            <a:endParaRPr lang="en-IN" sz="2000" dirty="0">
              <a:latin typeface="Century" pitchFamily="18" charset="0"/>
            </a:endParaRPr>
          </a:p>
          <a:p>
            <a:r>
              <a:rPr lang="en-IN" sz="2000" dirty="0">
                <a:solidFill>
                  <a:srgbClr val="0000FF"/>
                </a:solidFill>
                <a:latin typeface="Century" pitchFamily="18" charset="0"/>
              </a:rPr>
              <a:t> string</a:t>
            </a:r>
            <a:r>
              <a:rPr lang="en-IN" sz="2000" dirty="0">
                <a:latin typeface="Century" pitchFamily="18" charset="0"/>
              </a:rPr>
              <a:t> Name</a:t>
            </a:r>
          </a:p>
          <a:p>
            <a:r>
              <a:rPr lang="en-IN" sz="2000" dirty="0">
                <a:solidFill>
                  <a:srgbClr val="0000FF"/>
                </a:solidFill>
                <a:latin typeface="Century" pitchFamily="18" charset="0"/>
              </a:rPr>
              <a:t> date</a:t>
            </a:r>
            <a:r>
              <a:rPr lang="en-IN" sz="2000" dirty="0">
                <a:latin typeface="Century" pitchFamily="18" charset="0"/>
              </a:rPr>
              <a:t> Debut-date</a:t>
            </a: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No-of-tracks</a:t>
            </a:r>
          </a:p>
          <a:p>
            <a:r>
              <a:rPr lang="en-IN" sz="2000" dirty="0">
                <a:solidFill>
                  <a:srgbClr val="0000FF"/>
                </a:solidFill>
                <a:latin typeface="Century" pitchFamily="18" charset="0"/>
              </a:rPr>
              <a:t> </a:t>
            </a:r>
            <a:r>
              <a:rPr lang="en-IN" sz="2000" dirty="0" err="1">
                <a:solidFill>
                  <a:srgbClr val="0000FF"/>
                </a:solidFill>
                <a:latin typeface="Century" pitchFamily="18" charset="0"/>
              </a:rPr>
              <a:t>int</a:t>
            </a:r>
            <a:r>
              <a:rPr lang="en-IN" sz="2000" dirty="0">
                <a:latin typeface="Century" pitchFamily="18" charset="0"/>
              </a:rPr>
              <a:t> hits</a:t>
            </a:r>
          </a:p>
          <a:p>
            <a:r>
              <a:rPr lang="en-IN" sz="2000" dirty="0">
                <a:latin typeface="Century" pitchFamily="18" charset="0"/>
              </a:rPr>
              <a:t> </a:t>
            </a:r>
            <a:r>
              <a:rPr lang="en-IN" sz="2000" dirty="0">
                <a:solidFill>
                  <a:srgbClr val="0000FF"/>
                </a:solidFill>
                <a:latin typeface="Century" pitchFamily="18" charset="0"/>
              </a:rPr>
              <a:t>string</a:t>
            </a:r>
            <a:r>
              <a:rPr lang="en-IN" sz="2000" dirty="0">
                <a:latin typeface="Century" pitchFamily="18" charset="0"/>
              </a:rPr>
              <a:t> Nationality</a:t>
            </a:r>
          </a:p>
          <a:p>
            <a:r>
              <a:rPr lang="en-US" sz="2000" dirty="0">
                <a:latin typeface="Century" pitchFamily="18" charset="0"/>
              </a:rPr>
              <a:t>}</a:t>
            </a:r>
            <a:endParaRPr lang="en-IN" sz="2000" dirty="0">
              <a:latin typeface="Century" pitchFamily="18" charset="0"/>
            </a:endParaRPr>
          </a:p>
        </p:txBody>
      </p:sp>
      <p:sp>
        <p:nvSpPr>
          <p:cNvPr id="16" name="Rounded Rectangle 15"/>
          <p:cNvSpPr/>
          <p:nvPr/>
        </p:nvSpPr>
        <p:spPr>
          <a:xfrm>
            <a:off x="381000" y="1497687"/>
            <a:ext cx="1905000" cy="762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itchFamily="34" charset="0"/>
              </a:rPr>
              <a:t>Actors</a:t>
            </a:r>
            <a:endParaRPr lang="en-IN" sz="5400" dirty="0">
              <a:latin typeface="Agency FB" pitchFamily="34" charset="0"/>
            </a:endParaRPr>
          </a:p>
        </p:txBody>
      </p:sp>
      <p:grpSp>
        <p:nvGrpSpPr>
          <p:cNvPr id="4" name="Group 32"/>
          <p:cNvGrpSpPr/>
          <p:nvPr/>
        </p:nvGrpSpPr>
        <p:grpSpPr>
          <a:xfrm>
            <a:off x="533401" y="5410200"/>
            <a:ext cx="1752600" cy="1447800"/>
            <a:chOff x="4343400" y="1219200"/>
            <a:chExt cx="2819400" cy="2895600"/>
          </a:xfrm>
        </p:grpSpPr>
        <p:grpSp>
          <p:nvGrpSpPr>
            <p:cNvPr id="6" name="Group 22"/>
            <p:cNvGrpSpPr/>
            <p:nvPr/>
          </p:nvGrpSpPr>
          <p:grpSpPr>
            <a:xfrm>
              <a:off x="4419600" y="1295400"/>
              <a:ext cx="2667000" cy="2743200"/>
              <a:chOff x="5867400" y="1800678"/>
              <a:chExt cx="2514600" cy="2771322"/>
            </a:xfrm>
          </p:grpSpPr>
          <p:grpSp>
            <p:nvGrpSpPr>
              <p:cNvPr id="10" name="Group 41"/>
              <p:cNvGrpSpPr/>
              <p:nvPr/>
            </p:nvGrpSpPr>
            <p:grpSpPr>
              <a:xfrm>
                <a:off x="5867400" y="2362200"/>
                <a:ext cx="1219200" cy="2133600"/>
                <a:chOff x="0" y="1676400"/>
                <a:chExt cx="2971800" cy="5181600"/>
              </a:xfrm>
            </p:grpSpPr>
            <p:pic>
              <p:nvPicPr>
                <p:cNvPr id="31" name="Picture 6" descr="F:\Arun\JAVA Jan\jim-carrey-in-truman-show-(1998)-large-picture.jpg"/>
                <p:cNvPicPr>
                  <a:picLocks noChangeAspect="1" noChangeArrowheads="1"/>
                </p:cNvPicPr>
                <p:nvPr/>
              </p:nvPicPr>
              <p:blipFill>
                <a:blip r:embed="rId3" cstate="print"/>
                <a:srcRect/>
                <a:stretch>
                  <a:fillRect/>
                </a:stretch>
              </p:blipFill>
              <p:spPr bwMode="auto">
                <a:xfrm>
                  <a:off x="0" y="2819400"/>
                  <a:ext cx="2918520" cy="4038600"/>
                </a:xfrm>
                <a:prstGeom prst="rect">
                  <a:avLst/>
                </a:prstGeom>
                <a:noFill/>
              </p:spPr>
            </p:pic>
            <p:sp>
              <p:nvSpPr>
                <p:cNvPr id="32" name="Rectangle 31"/>
                <p:cNvSpPr/>
                <p:nvPr/>
              </p:nvSpPr>
              <p:spPr>
                <a:xfrm>
                  <a:off x="0" y="1676400"/>
                  <a:ext cx="2971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8" name="Picture 5" descr="F:\Arun\JAVA Jan\amitabh-bachchan-680631l.jpg"/>
              <p:cNvPicPr>
                <a:picLocks noChangeAspect="1" noChangeArrowheads="1"/>
              </p:cNvPicPr>
              <p:nvPr/>
            </p:nvPicPr>
            <p:blipFill>
              <a:blip r:embed="rId4" cstate="print"/>
              <a:srcRect/>
              <a:stretch>
                <a:fillRect/>
              </a:stretch>
            </p:blipFill>
            <p:spPr bwMode="auto">
              <a:xfrm>
                <a:off x="5867400" y="1800678"/>
                <a:ext cx="990600" cy="1313724"/>
              </a:xfrm>
              <a:prstGeom prst="rect">
                <a:avLst/>
              </a:prstGeom>
              <a:noFill/>
            </p:spPr>
          </p:pic>
          <p:pic>
            <p:nvPicPr>
              <p:cNvPr id="29" name="Picture 10" descr="F:\Arun\JAVA Jan\avatar_d0ff129721a0_128.png"/>
              <p:cNvPicPr>
                <a:picLocks noChangeAspect="1" noChangeArrowheads="1"/>
              </p:cNvPicPr>
              <p:nvPr/>
            </p:nvPicPr>
            <p:blipFill>
              <a:blip r:embed="rId5" cstate="print"/>
              <a:srcRect/>
              <a:stretch>
                <a:fillRect/>
              </a:stretch>
            </p:blipFill>
            <p:spPr bwMode="auto">
              <a:xfrm>
                <a:off x="7315200" y="3581400"/>
                <a:ext cx="990600" cy="990600"/>
              </a:xfrm>
              <a:prstGeom prst="rect">
                <a:avLst/>
              </a:prstGeom>
              <a:noFill/>
            </p:spPr>
          </p:pic>
          <p:pic>
            <p:nvPicPr>
              <p:cNvPr id="30" name="Picture 11" descr="F:\Arun\JAVA Jan\images.jpg"/>
              <p:cNvPicPr>
                <a:picLocks noChangeAspect="1" noChangeArrowheads="1"/>
              </p:cNvPicPr>
              <p:nvPr/>
            </p:nvPicPr>
            <p:blipFill>
              <a:blip r:embed="rId6" cstate="print"/>
              <a:srcRect/>
              <a:stretch>
                <a:fillRect/>
              </a:stretch>
            </p:blipFill>
            <p:spPr bwMode="auto">
              <a:xfrm>
                <a:off x="7172324" y="1828800"/>
                <a:ext cx="1209676" cy="1672012"/>
              </a:xfrm>
              <a:prstGeom prst="rect">
                <a:avLst/>
              </a:prstGeom>
              <a:noFill/>
            </p:spPr>
          </p:pic>
        </p:grpSp>
        <p:sp>
          <p:nvSpPr>
            <p:cNvPr id="20" name="Rectangle 19"/>
            <p:cNvSpPr/>
            <p:nvPr/>
          </p:nvSpPr>
          <p:spPr>
            <a:xfrm>
              <a:off x="4343400" y="1219200"/>
              <a:ext cx="2819400" cy="289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44"/>
          <p:cNvGrpSpPr/>
          <p:nvPr/>
        </p:nvGrpSpPr>
        <p:grpSpPr>
          <a:xfrm>
            <a:off x="3581400" y="5257800"/>
            <a:ext cx="1600200" cy="1447800"/>
            <a:chOff x="3276600" y="3886200"/>
            <a:chExt cx="2895600" cy="2971800"/>
          </a:xfrm>
        </p:grpSpPr>
        <p:pic>
          <p:nvPicPr>
            <p:cNvPr id="42" name="Picture 12" descr="F:\Arun\JAVA Jan\Brian-Lara-Top-Class-Cricketer- 3.jpg"/>
            <p:cNvPicPr>
              <a:picLocks noChangeAspect="1" noChangeArrowheads="1"/>
            </p:cNvPicPr>
            <p:nvPr/>
          </p:nvPicPr>
          <p:blipFill>
            <a:blip r:embed="rId7" cstate="print"/>
            <a:srcRect/>
            <a:stretch>
              <a:fillRect/>
            </a:stretch>
          </p:blipFill>
          <p:spPr bwMode="auto">
            <a:xfrm>
              <a:off x="3772890" y="3962400"/>
              <a:ext cx="951510" cy="1184258"/>
            </a:xfrm>
            <a:prstGeom prst="rect">
              <a:avLst/>
            </a:prstGeom>
            <a:noFill/>
          </p:spPr>
        </p:pic>
        <p:pic>
          <p:nvPicPr>
            <p:cNvPr id="43" name="Picture 17" descr="F:\Arun\JAVA Jan\db1_1024_io.jpg"/>
            <p:cNvPicPr>
              <a:picLocks noChangeAspect="1" noChangeArrowheads="1"/>
            </p:cNvPicPr>
            <p:nvPr/>
          </p:nvPicPr>
          <p:blipFill>
            <a:blip r:embed="rId8" cstate="print"/>
            <a:srcRect/>
            <a:stretch>
              <a:fillRect/>
            </a:stretch>
          </p:blipFill>
          <p:spPr bwMode="auto">
            <a:xfrm>
              <a:off x="4861560" y="4349714"/>
              <a:ext cx="1234440" cy="1797672"/>
            </a:xfrm>
            <a:prstGeom prst="rect">
              <a:avLst/>
            </a:prstGeom>
            <a:noFill/>
          </p:spPr>
        </p:pic>
        <p:pic>
          <p:nvPicPr>
            <p:cNvPr id="44" name="Picture 18" descr="F:\Arun\JAVA Jan\sachin-tendulkar-1.jpg"/>
            <p:cNvPicPr>
              <a:picLocks noChangeAspect="1" noChangeArrowheads="1"/>
            </p:cNvPicPr>
            <p:nvPr/>
          </p:nvPicPr>
          <p:blipFill>
            <a:blip r:embed="rId9" cstate="print"/>
            <a:srcRect/>
            <a:stretch>
              <a:fillRect/>
            </a:stretch>
          </p:blipFill>
          <p:spPr bwMode="auto">
            <a:xfrm>
              <a:off x="3352800" y="5253447"/>
              <a:ext cx="1397458" cy="1528353"/>
            </a:xfrm>
            <a:prstGeom prst="rect">
              <a:avLst/>
            </a:prstGeom>
            <a:noFill/>
          </p:spPr>
        </p:pic>
        <p:sp>
          <p:nvSpPr>
            <p:cNvPr id="37" name="Rectangle 36"/>
            <p:cNvSpPr/>
            <p:nvPr/>
          </p:nvSpPr>
          <p:spPr>
            <a:xfrm>
              <a:off x="3276600" y="3886200"/>
              <a:ext cx="2895600" cy="297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 name="Group 52"/>
          <p:cNvGrpSpPr/>
          <p:nvPr/>
        </p:nvGrpSpPr>
        <p:grpSpPr>
          <a:xfrm>
            <a:off x="6477000" y="5334000"/>
            <a:ext cx="2209800" cy="1295400"/>
            <a:chOff x="6172200" y="5029200"/>
            <a:chExt cx="2667000" cy="1752600"/>
          </a:xfrm>
        </p:grpSpPr>
        <p:grpSp>
          <p:nvGrpSpPr>
            <p:cNvPr id="13" name="Group 23"/>
            <p:cNvGrpSpPr/>
            <p:nvPr/>
          </p:nvGrpSpPr>
          <p:grpSpPr>
            <a:xfrm>
              <a:off x="6286915" y="5105400"/>
              <a:ext cx="2476085" cy="1600200"/>
              <a:chOff x="5257800" y="5257800"/>
              <a:chExt cx="2171285" cy="1371600"/>
            </a:xfrm>
          </p:grpSpPr>
          <p:pic>
            <p:nvPicPr>
              <p:cNvPr id="51" name="Picture 13" descr="F:\Arun\JAVA Jan\Michael-Jackson-High-Quality-michael-jackson-30011482-375-500.jpg"/>
              <p:cNvPicPr>
                <a:picLocks noChangeAspect="1" noChangeArrowheads="1"/>
              </p:cNvPicPr>
              <p:nvPr/>
            </p:nvPicPr>
            <p:blipFill>
              <a:blip r:embed="rId10" cstate="print"/>
              <a:srcRect/>
              <a:stretch>
                <a:fillRect/>
              </a:stretch>
            </p:blipFill>
            <p:spPr bwMode="auto">
              <a:xfrm>
                <a:off x="5257800" y="5283200"/>
                <a:ext cx="1009650" cy="1346200"/>
              </a:xfrm>
              <a:prstGeom prst="rect">
                <a:avLst/>
              </a:prstGeom>
              <a:noFill/>
            </p:spPr>
          </p:pic>
          <p:pic>
            <p:nvPicPr>
              <p:cNvPr id="52" name="Picture 15" descr="F:\Arun\JAVA Jan\v2AN55470242Bryan-Adams-Portr.jpg"/>
              <p:cNvPicPr>
                <a:picLocks noChangeAspect="1" noChangeArrowheads="1"/>
              </p:cNvPicPr>
              <p:nvPr/>
            </p:nvPicPr>
            <p:blipFill>
              <a:blip r:embed="rId11" cstate="print"/>
              <a:srcRect/>
              <a:stretch>
                <a:fillRect/>
              </a:stretch>
            </p:blipFill>
            <p:spPr bwMode="auto">
              <a:xfrm>
                <a:off x="6400800" y="5257800"/>
                <a:ext cx="1028285" cy="1371600"/>
              </a:xfrm>
              <a:prstGeom prst="rect">
                <a:avLst/>
              </a:prstGeom>
              <a:noFill/>
            </p:spPr>
          </p:pic>
        </p:grpSp>
        <p:sp>
          <p:nvSpPr>
            <p:cNvPr id="48" name="Rectangle 47"/>
            <p:cNvSpPr/>
            <p:nvPr/>
          </p:nvSpPr>
          <p:spPr>
            <a:xfrm>
              <a:off x="6172200" y="5029200"/>
              <a:ext cx="26670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Slide Number Placeholder 13">
            <a:extLst>
              <a:ext uri="{FF2B5EF4-FFF2-40B4-BE49-F238E27FC236}">
                <a16:creationId xmlns:a16="http://schemas.microsoft.com/office/drawing/2014/main" id="{C48F1EE4-BDFF-4873-9ECD-2307DA70A387}"/>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WORA</a:t>
            </a:r>
          </a:p>
          <a:p>
            <a:pPr lvl="0">
              <a:spcBef>
                <a:spcPct val="0"/>
              </a:spcBef>
              <a:defRPr/>
            </a:pPr>
            <a:r>
              <a:rPr lang="en-US" sz="3600" dirty="0">
                <a:solidFill>
                  <a:schemeClr val="accent1">
                    <a:lumMod val="75000"/>
                  </a:schemeClr>
                </a:solidFill>
              </a:rPr>
              <a:t>Write Once Run Anywhere</a:t>
            </a:r>
          </a:p>
        </p:txBody>
      </p:sp>
      <p:grpSp>
        <p:nvGrpSpPr>
          <p:cNvPr id="4" name="Group 60"/>
          <p:cNvGrpSpPr/>
          <p:nvPr/>
        </p:nvGrpSpPr>
        <p:grpSpPr>
          <a:xfrm>
            <a:off x="152400" y="1647827"/>
            <a:ext cx="8915400" cy="4829175"/>
            <a:chOff x="152400" y="1647825"/>
            <a:chExt cx="8915400" cy="4829175"/>
          </a:xfrm>
        </p:grpSpPr>
        <p:pic>
          <p:nvPicPr>
            <p:cNvPr id="78850" name="Picture 2" descr="C:\Users\puneet\Desktop\Downloaded\images\jvm jre jdk\Java-Virtual-Machine.png"/>
            <p:cNvPicPr>
              <a:picLocks noChangeAspect="1" noChangeArrowheads="1"/>
            </p:cNvPicPr>
            <p:nvPr/>
          </p:nvPicPr>
          <p:blipFill>
            <a:blip r:embed="rId3" cstate="print"/>
            <a:srcRect/>
            <a:stretch>
              <a:fillRect/>
            </a:stretch>
          </p:blipFill>
          <p:spPr bwMode="auto">
            <a:xfrm>
              <a:off x="3838575" y="1647825"/>
              <a:ext cx="5229225" cy="4829175"/>
            </a:xfrm>
            <a:prstGeom prst="rect">
              <a:avLst/>
            </a:prstGeom>
            <a:noFill/>
            <a:ln>
              <a:solidFill>
                <a:schemeClr val="tx1"/>
              </a:solidFill>
            </a:ln>
            <a:effectLst>
              <a:outerShdw blurRad="149987" dist="250190" dir="8460000" algn="ctr">
                <a:srgbClr val="000000">
                  <a:alpha val="28000"/>
                </a:srgbClr>
              </a:outerShdw>
            </a:effectLst>
          </p:spPr>
        </p:pic>
        <p:grpSp>
          <p:nvGrpSpPr>
            <p:cNvPr id="6" name="Group 29"/>
            <p:cNvGrpSpPr/>
            <p:nvPr/>
          </p:nvGrpSpPr>
          <p:grpSpPr>
            <a:xfrm>
              <a:off x="152400" y="1676400"/>
              <a:ext cx="3505200" cy="4800600"/>
              <a:chOff x="152400" y="1676400"/>
              <a:chExt cx="3505200" cy="4800600"/>
            </a:xfrm>
          </p:grpSpPr>
          <p:sp>
            <p:nvSpPr>
              <p:cNvPr id="14" name="Rectangle 13"/>
              <p:cNvSpPr/>
              <p:nvPr/>
            </p:nvSpPr>
            <p:spPr>
              <a:xfrm>
                <a:off x="152400" y="1676400"/>
                <a:ext cx="3505200" cy="4800600"/>
              </a:xfrm>
              <a:prstGeom prst="rect">
                <a:avLst/>
              </a:prstGeom>
              <a:solidFill>
                <a:schemeClr val="bg1"/>
              </a:solidFill>
              <a:ln>
                <a:solidFill>
                  <a:schemeClr val="tx1">
                    <a:lumMod val="50000"/>
                    <a:lumOff val="50000"/>
                  </a:schemeClr>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1000" y="1981200"/>
                <a:ext cx="1371600"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latin typeface="Century" pitchFamily="18" charset="0"/>
                  </a:rPr>
                  <a:t>C Code (.c)</a:t>
                </a:r>
              </a:p>
            </p:txBody>
          </p:sp>
          <p:sp>
            <p:nvSpPr>
              <p:cNvPr id="16" name="TextBox 15"/>
              <p:cNvSpPr txBox="1"/>
              <p:nvPr/>
            </p:nvSpPr>
            <p:spPr>
              <a:xfrm>
                <a:off x="2057400" y="1981200"/>
                <a:ext cx="1371600"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latin typeface="Century" pitchFamily="18" charset="0"/>
                  </a:rPr>
                  <a:t>C Code (.c)</a:t>
                </a:r>
              </a:p>
            </p:txBody>
          </p:sp>
          <p:sp>
            <p:nvSpPr>
              <p:cNvPr id="17" name="Oval 16"/>
              <p:cNvSpPr/>
              <p:nvPr/>
            </p:nvSpPr>
            <p:spPr>
              <a:xfrm>
                <a:off x="381000" y="2856131"/>
                <a:ext cx="1371600" cy="685800"/>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TextBox 18"/>
              <p:cNvSpPr txBox="1"/>
              <p:nvPr/>
            </p:nvSpPr>
            <p:spPr>
              <a:xfrm>
                <a:off x="457200" y="2819400"/>
                <a:ext cx="1219200" cy="646331"/>
              </a:xfrm>
              <a:prstGeom prst="rect">
                <a:avLst/>
              </a:prstGeom>
              <a:noFill/>
            </p:spPr>
            <p:txBody>
              <a:bodyPr wrap="square" rtlCol="0">
                <a:spAutoFit/>
              </a:bodyPr>
              <a:lstStyle/>
              <a:p>
                <a:pPr algn="ctr"/>
                <a:r>
                  <a:rPr lang="en-US" dirty="0">
                    <a:latin typeface="Century" pitchFamily="18" charset="0"/>
                  </a:rPr>
                  <a:t>C compiler</a:t>
                </a:r>
              </a:p>
            </p:txBody>
          </p:sp>
          <p:sp>
            <p:nvSpPr>
              <p:cNvPr id="21" name="TextBox 20"/>
              <p:cNvSpPr txBox="1"/>
              <p:nvPr/>
            </p:nvSpPr>
            <p:spPr>
              <a:xfrm>
                <a:off x="381000" y="4038600"/>
                <a:ext cx="1371600" cy="64633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latin typeface="Century" pitchFamily="18" charset="0"/>
                  </a:rPr>
                  <a:t>Windows Code</a:t>
                </a:r>
              </a:p>
            </p:txBody>
          </p:sp>
          <p:sp>
            <p:nvSpPr>
              <p:cNvPr id="23" name="TextBox 22"/>
              <p:cNvSpPr txBox="1"/>
              <p:nvPr/>
            </p:nvSpPr>
            <p:spPr>
              <a:xfrm>
                <a:off x="2057400" y="4038600"/>
                <a:ext cx="1371600" cy="64633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latin typeface="Century" pitchFamily="18" charset="0"/>
                  </a:rPr>
                  <a:t>Linux Code</a:t>
                </a:r>
              </a:p>
            </p:txBody>
          </p:sp>
          <p:sp>
            <p:nvSpPr>
              <p:cNvPr id="24" name="TextBox 23"/>
              <p:cNvSpPr txBox="1"/>
              <p:nvPr/>
            </p:nvSpPr>
            <p:spPr>
              <a:xfrm>
                <a:off x="381000" y="5726668"/>
                <a:ext cx="1371600" cy="369332"/>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latin typeface="Century" pitchFamily="18" charset="0"/>
                  </a:rPr>
                  <a:t>Windows</a:t>
                </a:r>
              </a:p>
            </p:txBody>
          </p:sp>
          <p:sp>
            <p:nvSpPr>
              <p:cNvPr id="26" name="TextBox 25"/>
              <p:cNvSpPr txBox="1"/>
              <p:nvPr/>
            </p:nvSpPr>
            <p:spPr>
              <a:xfrm>
                <a:off x="2057400" y="5726668"/>
                <a:ext cx="1371600" cy="369332"/>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latin typeface="Century" pitchFamily="18" charset="0"/>
                  </a:rPr>
                  <a:t>Linux</a:t>
                </a:r>
              </a:p>
            </p:txBody>
          </p:sp>
          <p:cxnSp>
            <p:nvCxnSpPr>
              <p:cNvPr id="35" name="Straight Arrow Connector 34"/>
              <p:cNvCxnSpPr>
                <a:stCxn id="15" idx="2"/>
              </p:cNvCxnSpPr>
              <p:nvPr/>
            </p:nvCxnSpPr>
            <p:spPr>
              <a:xfrm rot="5400000">
                <a:off x="832366" y="2584966"/>
                <a:ext cx="468868" cy="158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1981200" y="2867799"/>
                <a:ext cx="1371600" cy="685800"/>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9" name="TextBox 38"/>
              <p:cNvSpPr txBox="1"/>
              <p:nvPr/>
            </p:nvSpPr>
            <p:spPr>
              <a:xfrm>
                <a:off x="2057400" y="2831068"/>
                <a:ext cx="1219200" cy="646331"/>
              </a:xfrm>
              <a:prstGeom prst="rect">
                <a:avLst/>
              </a:prstGeom>
              <a:noFill/>
            </p:spPr>
            <p:txBody>
              <a:bodyPr wrap="square" rtlCol="0">
                <a:spAutoFit/>
              </a:bodyPr>
              <a:lstStyle/>
              <a:p>
                <a:pPr algn="ctr"/>
                <a:r>
                  <a:rPr lang="en-US" dirty="0">
                    <a:latin typeface="Century" pitchFamily="18" charset="0"/>
                  </a:rPr>
                  <a:t>C compiler</a:t>
                </a:r>
              </a:p>
            </p:txBody>
          </p:sp>
          <p:cxnSp>
            <p:nvCxnSpPr>
              <p:cNvPr id="42" name="Straight Arrow Connector 41"/>
              <p:cNvCxnSpPr>
                <a:stCxn id="17" idx="4"/>
              </p:cNvCxnSpPr>
              <p:nvPr/>
            </p:nvCxnSpPr>
            <p:spPr>
              <a:xfrm rot="5400000">
                <a:off x="856566" y="3752165"/>
                <a:ext cx="420469" cy="158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a:off x="2455971" y="3790841"/>
                <a:ext cx="420469" cy="158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1" idx="2"/>
              </p:cNvCxnSpPr>
              <p:nvPr/>
            </p:nvCxnSpPr>
            <p:spPr>
              <a:xfrm rot="5400000">
                <a:off x="589866" y="5161865"/>
                <a:ext cx="953869" cy="158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2"/>
              </p:cNvCxnSpPr>
              <p:nvPr/>
            </p:nvCxnSpPr>
            <p:spPr>
              <a:xfrm flipH="1">
                <a:off x="2742408" y="4684931"/>
                <a:ext cx="792" cy="95466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p:cNvCxnSpPr>
              <p:nvPr/>
            </p:nvCxnSpPr>
            <p:spPr>
              <a:xfrm flipH="1">
                <a:off x="1143002" y="4684931"/>
                <a:ext cx="1600198" cy="953868"/>
              </a:xfrm>
              <a:prstGeom prst="straightConnector1">
                <a:avLst/>
              </a:prstGeom>
              <a:ln w="19050">
                <a:solidFill>
                  <a:schemeClr val="tx1"/>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1" idx="2"/>
              </p:cNvCxnSpPr>
              <p:nvPr/>
            </p:nvCxnSpPr>
            <p:spPr>
              <a:xfrm rot="16200000" flipH="1">
                <a:off x="1428066" y="4323665"/>
                <a:ext cx="877669" cy="1600200"/>
              </a:xfrm>
              <a:prstGeom prst="straightConnector1">
                <a:avLst/>
              </a:prstGeom>
              <a:ln w="19050">
                <a:solidFill>
                  <a:schemeClr val="tx1"/>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5400000">
                <a:off x="2433360" y="2595840"/>
                <a:ext cx="468868" cy="158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Multiply 58"/>
              <p:cNvSpPr/>
              <p:nvPr/>
            </p:nvSpPr>
            <p:spPr>
              <a:xfrm>
                <a:off x="1676400" y="4876800"/>
                <a:ext cx="533400" cy="609600"/>
              </a:xfrm>
              <a:prstGeom prst="mathMultiply">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4953000" y="5605046"/>
              <a:ext cx="1219200" cy="338554"/>
            </a:xfrm>
            <a:prstGeom prst="rect">
              <a:avLst/>
            </a:prstGeom>
            <a:noFill/>
          </p:spPr>
          <p:txBody>
            <a:bodyPr wrap="square" rtlCol="0">
              <a:spAutoFit/>
            </a:bodyPr>
            <a:lstStyle/>
            <a:p>
              <a:pPr algn="ctr"/>
              <a:r>
                <a:rPr lang="en-US" sz="1600" dirty="0"/>
                <a:t>Native Code</a:t>
              </a:r>
            </a:p>
          </p:txBody>
        </p:sp>
        <p:sp>
          <p:nvSpPr>
            <p:cNvPr id="32" name="TextBox 31"/>
            <p:cNvSpPr txBox="1"/>
            <p:nvPr/>
          </p:nvSpPr>
          <p:spPr>
            <a:xfrm>
              <a:off x="6705600" y="5605046"/>
              <a:ext cx="1219200" cy="338554"/>
            </a:xfrm>
            <a:prstGeom prst="rect">
              <a:avLst/>
            </a:prstGeom>
            <a:noFill/>
          </p:spPr>
          <p:txBody>
            <a:bodyPr wrap="square" rtlCol="0">
              <a:spAutoFit/>
            </a:bodyPr>
            <a:lstStyle/>
            <a:p>
              <a:pPr algn="ctr"/>
              <a:r>
                <a:rPr lang="en-US" sz="1600" dirty="0"/>
                <a:t>Native Code</a:t>
              </a:r>
            </a:p>
          </p:txBody>
        </p:sp>
        <p:cxnSp>
          <p:nvCxnSpPr>
            <p:cNvPr id="34" name="Straight Arrow Connector 33"/>
            <p:cNvCxnSpPr/>
            <p:nvPr/>
          </p:nvCxnSpPr>
          <p:spPr>
            <a:xfrm>
              <a:off x="7772400" y="5791200"/>
              <a:ext cx="381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0800000">
              <a:off x="4724401" y="5791198"/>
              <a:ext cx="304796"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a:off x="6477004" y="5791200"/>
              <a:ext cx="304796"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096000" y="5791200"/>
              <a:ext cx="3048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40" name="Slide Number Placeholder 39"/>
          <p:cNvSpPr>
            <a:spLocks noGrp="1"/>
          </p:cNvSpPr>
          <p:nvPr>
            <p:ph type="sldNum" sz="quarter" idx="12"/>
          </p:nvPr>
        </p:nvSpPr>
        <p:spPr>
          <a:xfrm>
            <a:off x="6553201" y="6416677"/>
            <a:ext cx="2133600" cy="365125"/>
          </a:xfrm>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p:nvPr/>
        </p:nvSpPr>
        <p:spPr>
          <a:xfrm>
            <a:off x="6553200" y="6245227"/>
            <a:ext cx="2109786" cy="471487"/>
          </a:xfrm>
          <a:prstGeom prst="rect">
            <a:avLst/>
          </a:prstGeom>
          <a:noFill/>
          <a:ln>
            <a:noFill/>
          </a:ln>
        </p:spPr>
        <p:txBody>
          <a:bodyPr lIns="90000" tIns="46800" rIns="90000" bIns="468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a:t>
            </a:r>
          </a:p>
        </p:txBody>
      </p:sp>
      <p:sp>
        <p:nvSpPr>
          <p:cNvPr id="143" name="Shape 143"/>
          <p:cNvSpPr txBox="1"/>
          <p:nvPr/>
        </p:nvSpPr>
        <p:spPr>
          <a:xfrm>
            <a:off x="2743201" y="1371603"/>
            <a:ext cx="5943599" cy="5333999"/>
          </a:xfrm>
          <a:prstGeom prst="rect">
            <a:avLst/>
          </a:prstGeom>
          <a:noFill/>
          <a:ln>
            <a:noFill/>
          </a:ln>
        </p:spPr>
        <p:txBody>
          <a:bodyPr lIns="90000" tIns="45000" rIns="90000" bIns="45000" anchor="t" anchorCtr="0">
            <a:noAutofit/>
          </a:bodyPr>
          <a:lstStyle/>
          <a:p>
            <a:pPr marL="620712" marR="0" lvl="2" indent="-201612" algn="l" rtl="0">
              <a:lnSpc>
                <a:spcPct val="93000"/>
              </a:lnSpc>
              <a:spcBef>
                <a:spcPts val="0"/>
              </a:spcBef>
              <a:spcAft>
                <a:spcPts val="0"/>
              </a:spcAft>
              <a:buClr>
                <a:srgbClr val="000000"/>
              </a:buClr>
              <a:buSzPct val="100000"/>
              <a:buFont typeface="Arial"/>
              <a:buChar char="✓"/>
            </a:pPr>
            <a:r>
              <a:rPr lang="en-US" sz="2000" b="1" i="0" u="none" strike="noStrike" cap="none" baseline="0" dirty="0">
                <a:solidFill>
                  <a:srgbClr val="000000"/>
                </a:solidFill>
                <a:latin typeface="Arial"/>
                <a:ea typeface="Arial"/>
                <a:cs typeface="Arial"/>
                <a:sym typeface="Arial"/>
              </a:rPr>
              <a:t> Green Project (1991) </a:t>
            </a:r>
            <a:r>
              <a:rPr lang="en-US" sz="2000" b="0" i="0" u="none" strike="noStrike" cap="none" baseline="0" dirty="0">
                <a:solidFill>
                  <a:srgbClr val="000000"/>
                </a:solidFill>
                <a:latin typeface="Arial"/>
                <a:ea typeface="Arial"/>
                <a:cs typeface="Arial"/>
                <a:sym typeface="Arial"/>
              </a:rPr>
              <a:t>was designed for hand-held devices and set-top boxes. </a:t>
            </a:r>
            <a:r>
              <a:rPr lang="en-US" sz="1600" b="0" i="1" u="none" strike="noStrike" cap="none" baseline="0" dirty="0">
                <a:solidFill>
                  <a:srgbClr val="000000"/>
                </a:solidFill>
                <a:latin typeface="Arial"/>
                <a:ea typeface="Arial"/>
                <a:cs typeface="Arial"/>
                <a:sym typeface="Arial"/>
              </a:rPr>
              <a:t>(Requirement was the hardware in the consumer devices was always changing but the same code use on the different hardware systems)</a:t>
            </a:r>
          </a:p>
          <a:p>
            <a:endParaRPr dirty="0"/>
          </a:p>
          <a:p>
            <a:pPr marL="620712" marR="0" lvl="2" indent="-201612" algn="l" rtl="0">
              <a:lnSpc>
                <a:spcPct val="93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 It was originally named as</a:t>
            </a:r>
            <a:r>
              <a:rPr lang="en-US" sz="2000" b="1" i="0" u="none" strike="noStrike" cap="none" baseline="0" dirty="0">
                <a:solidFill>
                  <a:srgbClr val="000000"/>
                </a:solidFill>
                <a:latin typeface="Arial"/>
                <a:ea typeface="Arial"/>
                <a:cs typeface="Arial"/>
                <a:sym typeface="Arial"/>
              </a:rPr>
              <a:t> Oak</a:t>
            </a:r>
            <a:r>
              <a:rPr lang="en-US" sz="2000" b="0" i="0" u="none" strike="noStrike" cap="none" baseline="0" dirty="0">
                <a:solidFill>
                  <a:srgbClr val="000000"/>
                </a:solidFill>
                <a:latin typeface="Arial"/>
                <a:ea typeface="Arial"/>
                <a:cs typeface="Arial"/>
                <a:sym typeface="Arial"/>
              </a:rPr>
              <a:t> but became unsuccessful, so in 1995, Sun changed its name to JAVA</a:t>
            </a:r>
          </a:p>
          <a:p>
            <a:endParaRPr dirty="0"/>
          </a:p>
          <a:p>
            <a:pPr marL="620712" marR="0" lvl="2" indent="-201612" algn="l" rtl="0">
              <a:lnSpc>
                <a:spcPct val="93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 James Gosling's goals were to implement a virtual machine and a language that had a familiar C/C++ style of notation. The first public implementation was Java 1.0 in 1995. It promised "Write Once, Run Anywhere" </a:t>
            </a:r>
            <a:r>
              <a:rPr lang="en-US" sz="2000" b="1" i="0" u="none" strike="noStrike" cap="none" baseline="0" dirty="0">
                <a:solidFill>
                  <a:srgbClr val="000000"/>
                </a:solidFill>
                <a:latin typeface="Arial"/>
                <a:ea typeface="Arial"/>
                <a:cs typeface="Arial"/>
                <a:sym typeface="Arial"/>
              </a:rPr>
              <a:t>(WORA)</a:t>
            </a:r>
            <a:r>
              <a:rPr lang="en-US" sz="2000" b="0" i="0" u="none" strike="noStrike" cap="none" baseline="0" dirty="0">
                <a:solidFill>
                  <a:srgbClr val="000000"/>
                </a:solidFill>
                <a:latin typeface="Arial"/>
                <a:ea typeface="Arial"/>
                <a:cs typeface="Arial"/>
                <a:sym typeface="Arial"/>
              </a:rPr>
              <a:t>.</a:t>
            </a:r>
          </a:p>
          <a:p>
            <a:endParaRPr dirty="0"/>
          </a:p>
          <a:p>
            <a:pPr marL="620712" marR="0" lvl="2" indent="-201612" algn="l" rtl="0">
              <a:lnSpc>
                <a:spcPct val="93000"/>
              </a:lnSpc>
              <a:spcBef>
                <a:spcPts val="0"/>
              </a:spcBef>
              <a:spcAft>
                <a:spcPts val="0"/>
              </a:spcAft>
              <a:buClr>
                <a:srgbClr val="000000"/>
              </a:buClr>
              <a:buSzPct val="25000"/>
              <a:buFont typeface="Arial"/>
              <a:buNone/>
            </a:pPr>
            <a:r>
              <a:rPr lang="en-US" sz="2000" b="0" i="0" u="none" strike="noStrike" cap="none" baseline="0" dirty="0">
                <a:solidFill>
                  <a:srgbClr val="000000"/>
                </a:solidFill>
                <a:latin typeface="Arial"/>
                <a:ea typeface="Arial"/>
                <a:cs typeface="Arial"/>
                <a:sym typeface="Arial"/>
              </a:rPr>
              <a:t>Note : The initial version of Java is so small it </a:t>
            </a:r>
          </a:p>
          <a:p>
            <a:pPr marL="620712" marR="0" lvl="2" indent="-201612" algn="l" rtl="0">
              <a:lnSpc>
                <a:spcPct val="93000"/>
              </a:lnSpc>
              <a:spcBef>
                <a:spcPts val="0"/>
              </a:spcBef>
              <a:spcAft>
                <a:spcPts val="0"/>
              </a:spcAft>
              <a:buClr>
                <a:srgbClr val="000000"/>
              </a:buClr>
              <a:buSzPct val="25000"/>
              <a:buFont typeface="Arial"/>
              <a:buNone/>
            </a:pPr>
            <a:r>
              <a:rPr lang="en-US" sz="2000" b="0" i="0" u="none" strike="noStrike" cap="none" baseline="0" dirty="0">
                <a:solidFill>
                  <a:srgbClr val="000000"/>
                </a:solidFill>
                <a:latin typeface="Arial"/>
                <a:ea typeface="Arial"/>
                <a:cs typeface="Arial"/>
                <a:sym typeface="Arial"/>
              </a:rPr>
              <a:t>fit in a floppy. Now it of 155+MB.</a:t>
            </a:r>
          </a:p>
          <a:p>
            <a:endParaRPr dirty="0"/>
          </a:p>
        </p:txBody>
      </p:sp>
      <p:pic>
        <p:nvPicPr>
          <p:cNvPr id="144" name="Shape 144"/>
          <p:cNvPicPr preferRelativeResize="0"/>
          <p:nvPr/>
        </p:nvPicPr>
        <p:blipFill>
          <a:blip r:embed="rId3" cstate="print"/>
          <a:stretch>
            <a:fillRect/>
          </a:stretch>
        </p:blipFill>
        <p:spPr>
          <a:xfrm>
            <a:off x="457201" y="1409700"/>
            <a:ext cx="2514599" cy="3378200"/>
          </a:xfrm>
          <a:prstGeom prst="rect">
            <a:avLst/>
          </a:prstGeom>
        </p:spPr>
      </p:pic>
      <p:sp>
        <p:nvSpPr>
          <p:cNvPr id="145" name="Shape 145"/>
          <p:cNvSpPr txBox="1"/>
          <p:nvPr/>
        </p:nvSpPr>
        <p:spPr>
          <a:xfrm>
            <a:off x="228600" y="0"/>
            <a:ext cx="2514599" cy="347662"/>
          </a:xfrm>
          <a:prstGeom prst="rect">
            <a:avLst/>
          </a:prstGeom>
          <a:noFill/>
          <a:ln>
            <a:noFill/>
          </a:ln>
        </p:spPr>
        <p:txBody>
          <a:bodyPr lIns="91425" tIns="45700" rIns="91425" bIns="45700" anchor="ctr" anchorCtr="0">
            <a:noAutofit/>
          </a:bodyPr>
          <a:lstStyle/>
          <a:p>
            <a:endParaRPr/>
          </a:p>
        </p:txBody>
      </p:sp>
      <p:grpSp>
        <p:nvGrpSpPr>
          <p:cNvPr id="2" name="Group 4"/>
          <p:cNvGrpSpPr/>
          <p:nvPr/>
        </p:nvGrpSpPr>
        <p:grpSpPr>
          <a:xfrm>
            <a:off x="0" y="76200"/>
            <a:ext cx="9144000" cy="1219200"/>
            <a:chOff x="0" y="228600"/>
            <a:chExt cx="9144000" cy="1219200"/>
          </a:xfrm>
        </p:grpSpPr>
        <p:sp>
          <p:nvSpPr>
            <p:cNvPr id="16" name="Rectangle 15"/>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8" name="TextBox 17"/>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9" name="TextBox 18"/>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20"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1"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About</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4" name="Slide Number Placeholder 3">
            <a:extLst>
              <a:ext uri="{FF2B5EF4-FFF2-40B4-BE49-F238E27FC236}">
                <a16:creationId xmlns:a16="http://schemas.microsoft.com/office/drawing/2014/main" id="{CF3FE10C-0CBC-4E80-A379-EB89DAAED552}"/>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5" name="Shape 145"/>
          <p:cNvSpPr txBox="1"/>
          <p:nvPr/>
        </p:nvSpPr>
        <p:spPr>
          <a:xfrm>
            <a:off x="228600" y="0"/>
            <a:ext cx="2514599" cy="347662"/>
          </a:xfrm>
          <a:prstGeom prst="rect">
            <a:avLst/>
          </a:prstGeom>
          <a:noFill/>
          <a:ln>
            <a:noFill/>
          </a:ln>
        </p:spPr>
        <p:txBody>
          <a:bodyPr lIns="91425" tIns="45700" rIns="91425" bIns="45700" anchor="ctr" anchorCtr="0">
            <a:noAutofit/>
          </a:bodyPr>
          <a:lstStyle/>
          <a:p>
            <a:endParaRPr/>
          </a:p>
        </p:txBody>
      </p:sp>
      <p:grpSp>
        <p:nvGrpSpPr>
          <p:cNvPr id="2" name="Group 4"/>
          <p:cNvGrpSpPr/>
          <p:nvPr/>
        </p:nvGrpSpPr>
        <p:grpSpPr>
          <a:xfrm>
            <a:off x="0" y="76200"/>
            <a:ext cx="9144000" cy="1219200"/>
            <a:chOff x="0" y="228600"/>
            <a:chExt cx="9144000" cy="1219200"/>
          </a:xfrm>
        </p:grpSpPr>
        <p:sp>
          <p:nvSpPr>
            <p:cNvPr id="16" name="Rectangle 15"/>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8" name="TextBox 17"/>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9" name="TextBox 18"/>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20"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1"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History of</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13" name="Picture 1"/>
          <p:cNvPicPr>
            <a:picLocks noChangeAspect="1" noChangeArrowheads="1"/>
          </p:cNvPicPr>
          <p:nvPr/>
        </p:nvPicPr>
        <p:blipFill>
          <a:blip r:embed="rId3" cstate="print"/>
          <a:srcRect l="5042" t="25125" r="10083" b="20099"/>
          <a:stretch>
            <a:fillRect/>
          </a:stretch>
        </p:blipFill>
        <p:spPr bwMode="auto">
          <a:xfrm>
            <a:off x="533400" y="1524000"/>
            <a:ext cx="7772400" cy="4987290"/>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41EA1214-44AB-49C1-9528-A6DC9EF39342}"/>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5" name="Shape 145"/>
          <p:cNvSpPr txBox="1"/>
          <p:nvPr/>
        </p:nvSpPr>
        <p:spPr>
          <a:xfrm>
            <a:off x="228600" y="0"/>
            <a:ext cx="2514599" cy="347662"/>
          </a:xfrm>
          <a:prstGeom prst="rect">
            <a:avLst/>
          </a:prstGeom>
          <a:noFill/>
          <a:ln>
            <a:noFill/>
          </a:ln>
        </p:spPr>
        <p:txBody>
          <a:bodyPr lIns="91425" tIns="45700" rIns="91425" bIns="45700" anchor="ctr" anchorCtr="0">
            <a:noAutofit/>
          </a:bodyPr>
          <a:lstStyle/>
          <a:p>
            <a:endParaRPr/>
          </a:p>
        </p:txBody>
      </p:sp>
      <p:grpSp>
        <p:nvGrpSpPr>
          <p:cNvPr id="2" name="Group 4"/>
          <p:cNvGrpSpPr/>
          <p:nvPr/>
        </p:nvGrpSpPr>
        <p:grpSpPr>
          <a:xfrm>
            <a:off x="0" y="76200"/>
            <a:ext cx="9144000" cy="1219200"/>
            <a:chOff x="0" y="228600"/>
            <a:chExt cx="9144000" cy="1219200"/>
          </a:xfrm>
        </p:grpSpPr>
        <p:sp>
          <p:nvSpPr>
            <p:cNvPr id="16" name="Rectangle 15"/>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8" name="TextBox 17"/>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9" name="TextBox 18"/>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20"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1"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Java is ‘Java’, Why ?</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2" name="Content Placeholder 11"/>
          <p:cNvSpPr>
            <a:spLocks noGrp="1"/>
          </p:cNvSpPr>
          <p:nvPr>
            <p:ph idx="1"/>
          </p:nvPr>
        </p:nvSpPr>
        <p:spPr>
          <a:xfrm>
            <a:off x="457201" y="1600201"/>
            <a:ext cx="8229600" cy="3124200"/>
          </a:xfrm>
        </p:spPr>
        <p:txBody>
          <a:bodyPr>
            <a:normAutofit fontScale="92500" lnSpcReduction="10000"/>
          </a:bodyPr>
          <a:lstStyle/>
          <a:p>
            <a:r>
              <a:rPr lang="en-US" dirty="0">
                <a:latin typeface="Century" pitchFamily="18" charset="0"/>
              </a:rPr>
              <a:t>Initially OAK was chosen</a:t>
            </a:r>
          </a:p>
          <a:p>
            <a:pPr lvl="1"/>
            <a:r>
              <a:rPr lang="en-IN" dirty="0">
                <a:latin typeface="Century" pitchFamily="18" charset="0"/>
              </a:rPr>
              <a:t>It was already trademarked by </a:t>
            </a:r>
          </a:p>
          <a:p>
            <a:pPr lvl="1">
              <a:buNone/>
            </a:pPr>
            <a:r>
              <a:rPr lang="en-IN" dirty="0">
                <a:latin typeface="Century" pitchFamily="18" charset="0"/>
              </a:rPr>
              <a:t>	Oak Technologies</a:t>
            </a:r>
          </a:p>
          <a:p>
            <a:r>
              <a:rPr lang="en-IN" dirty="0">
                <a:latin typeface="Century" pitchFamily="18" charset="0"/>
              </a:rPr>
              <a:t>Because this programming language is so unique, name itself should be having something that reflects the essence of the technology</a:t>
            </a:r>
          </a:p>
        </p:txBody>
      </p:sp>
      <p:grpSp>
        <p:nvGrpSpPr>
          <p:cNvPr id="26" name="Group 25"/>
          <p:cNvGrpSpPr/>
          <p:nvPr/>
        </p:nvGrpSpPr>
        <p:grpSpPr>
          <a:xfrm>
            <a:off x="3074614" y="4419602"/>
            <a:ext cx="5688387" cy="1080195"/>
            <a:chOff x="2617413" y="4177605"/>
            <a:chExt cx="5688387" cy="1080195"/>
          </a:xfrm>
        </p:grpSpPr>
        <p:sp>
          <p:nvSpPr>
            <p:cNvPr id="14" name="Rectangle 13"/>
            <p:cNvSpPr/>
            <p:nvPr/>
          </p:nvSpPr>
          <p:spPr>
            <a:xfrm>
              <a:off x="4038600" y="4177605"/>
              <a:ext cx="1454244" cy="461665"/>
            </a:xfrm>
            <a:prstGeom prst="rect">
              <a:avLst/>
            </a:prstGeom>
            <a:solidFill>
              <a:schemeClr val="bg2">
                <a:lumMod val="25000"/>
              </a:schemeClr>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Dynamic</a:t>
              </a:r>
            </a:p>
          </p:txBody>
        </p:sp>
        <p:sp>
          <p:nvSpPr>
            <p:cNvPr id="15" name="Rectangle 14"/>
            <p:cNvSpPr/>
            <p:nvPr/>
          </p:nvSpPr>
          <p:spPr>
            <a:xfrm>
              <a:off x="6110968" y="4177605"/>
              <a:ext cx="2194832" cy="461665"/>
            </a:xfrm>
            <a:prstGeom prst="rect">
              <a:avLst/>
            </a:prstGeom>
            <a:solidFill>
              <a:schemeClr val="accent5">
                <a:lumMod val="75000"/>
              </a:schemeClr>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Revolutionary</a:t>
              </a:r>
            </a:p>
          </p:txBody>
        </p:sp>
        <p:sp>
          <p:nvSpPr>
            <p:cNvPr id="17" name="Rectangle 16"/>
            <p:cNvSpPr/>
            <p:nvPr/>
          </p:nvSpPr>
          <p:spPr>
            <a:xfrm>
              <a:off x="7386959" y="4796135"/>
              <a:ext cx="918841" cy="461665"/>
            </a:xfrm>
            <a:prstGeom prst="rect">
              <a:avLst/>
            </a:prstGeom>
            <a:solidFill>
              <a:schemeClr val="accent6">
                <a:lumMod val="50000"/>
              </a:schemeClr>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Alive</a:t>
              </a:r>
            </a:p>
          </p:txBody>
        </p:sp>
        <p:sp>
          <p:nvSpPr>
            <p:cNvPr id="22" name="Rectangle 21"/>
            <p:cNvSpPr/>
            <p:nvPr/>
          </p:nvSpPr>
          <p:spPr>
            <a:xfrm>
              <a:off x="6050878" y="4791670"/>
              <a:ext cx="726481" cy="461665"/>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Jolt</a:t>
              </a:r>
            </a:p>
          </p:txBody>
        </p:sp>
        <p:sp>
          <p:nvSpPr>
            <p:cNvPr id="23" name="Rectangle 22"/>
            <p:cNvSpPr/>
            <p:nvPr/>
          </p:nvSpPr>
          <p:spPr>
            <a:xfrm>
              <a:off x="4293813" y="4796135"/>
              <a:ext cx="1188146" cy="461665"/>
            </a:xfrm>
            <a:prstGeom prst="rect">
              <a:avLst/>
            </a:prstGeom>
            <a:solidFill>
              <a:schemeClr val="accent4">
                <a:lumMod val="75000"/>
              </a:schemeClr>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Impact</a:t>
              </a:r>
            </a:p>
          </p:txBody>
        </p:sp>
        <p:sp>
          <p:nvSpPr>
            <p:cNvPr id="24" name="Rectangle 23"/>
            <p:cNvSpPr/>
            <p:nvPr/>
          </p:nvSpPr>
          <p:spPr>
            <a:xfrm>
              <a:off x="2617413" y="4796135"/>
              <a:ext cx="1066318" cy="461665"/>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Lively</a:t>
              </a:r>
            </a:p>
          </p:txBody>
        </p:sp>
        <p:sp>
          <p:nvSpPr>
            <p:cNvPr id="25" name="Rectangle 24"/>
            <p:cNvSpPr/>
            <p:nvPr/>
          </p:nvSpPr>
          <p:spPr>
            <a:xfrm>
              <a:off x="2667000" y="4177605"/>
              <a:ext cx="764953" cy="461665"/>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dirty="0">
                  <a:latin typeface="Century" pitchFamily="18" charset="0"/>
                </a:rPr>
                <a:t>Fun</a:t>
              </a:r>
            </a:p>
          </p:txBody>
        </p:sp>
      </p:grpSp>
      <p:pic>
        <p:nvPicPr>
          <p:cNvPr id="359426" name="Picture 2" descr="F:\Arun\JAVA Jan\today\Oak-Tree-Mulch.jpg"/>
          <p:cNvPicPr>
            <a:picLocks noChangeAspect="1" noChangeArrowheads="1"/>
          </p:cNvPicPr>
          <p:nvPr/>
        </p:nvPicPr>
        <p:blipFill>
          <a:blip r:embed="rId3" cstate="print"/>
          <a:srcRect/>
          <a:stretch>
            <a:fillRect/>
          </a:stretch>
        </p:blipFill>
        <p:spPr bwMode="auto">
          <a:xfrm>
            <a:off x="6297931" y="1371602"/>
            <a:ext cx="2160270" cy="14126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Rectangle 26"/>
          <p:cNvSpPr/>
          <p:nvPr/>
        </p:nvSpPr>
        <p:spPr>
          <a:xfrm>
            <a:off x="2209801" y="5877580"/>
            <a:ext cx="5219699" cy="52322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IN" sz="2800" b="1" dirty="0">
                <a:solidFill>
                  <a:srgbClr val="0000FF"/>
                </a:solidFill>
                <a:latin typeface="Century" pitchFamily="18" charset="0"/>
              </a:rPr>
              <a:t>Finally decided to go for coffee</a:t>
            </a:r>
          </a:p>
        </p:txBody>
      </p:sp>
      <p:sp>
        <p:nvSpPr>
          <p:cNvPr id="4" name="Slide Number Placeholder 3">
            <a:extLst>
              <a:ext uri="{FF2B5EF4-FFF2-40B4-BE49-F238E27FC236}">
                <a16:creationId xmlns:a16="http://schemas.microsoft.com/office/drawing/2014/main" id="{80C31169-D29B-43E3-BFC7-4A4D2CF1C5EC}"/>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History</a:t>
            </a:r>
          </a:p>
        </p:txBody>
      </p:sp>
      <p:grpSp>
        <p:nvGrpSpPr>
          <p:cNvPr id="4" name="Group 14"/>
          <p:cNvGrpSpPr/>
          <p:nvPr/>
        </p:nvGrpSpPr>
        <p:grpSpPr>
          <a:xfrm>
            <a:off x="1981200" y="2286000"/>
            <a:ext cx="5334000" cy="3810000"/>
            <a:chOff x="1752600" y="1981200"/>
            <a:chExt cx="5334000" cy="3810000"/>
          </a:xfrm>
        </p:grpSpPr>
        <p:pic>
          <p:nvPicPr>
            <p:cNvPr id="12" name="Picture 11"/>
            <p:cNvPicPr/>
            <p:nvPr/>
          </p:nvPicPr>
          <p:blipFill>
            <a:blip r:embed="rId2" cstate="print"/>
            <a:srcRect/>
            <a:stretch>
              <a:fillRect/>
            </a:stretch>
          </p:blipFill>
          <p:spPr bwMode="auto">
            <a:xfrm>
              <a:off x="1752600" y="1981200"/>
              <a:ext cx="5334000" cy="3810000"/>
            </a:xfrm>
            <a:prstGeom prst="rect">
              <a:avLst/>
            </a:prstGeom>
            <a:noFill/>
            <a:ln w="9525">
              <a:solidFill>
                <a:schemeClr val="bg2">
                  <a:lumMod val="50000"/>
                </a:schemeClr>
              </a:solidFill>
              <a:miter lim="800000"/>
              <a:headEnd/>
              <a:tailEnd/>
            </a:ln>
            <a:effectLst>
              <a:outerShdw blurRad="149987" dist="250190" dir="8460000" algn="ctr">
                <a:srgbClr val="000000">
                  <a:alpha val="28000"/>
                </a:srgbClr>
              </a:outerShdw>
            </a:effectLst>
          </p:spPr>
        </p:pic>
        <p:sp>
          <p:nvSpPr>
            <p:cNvPr id="9" name="TextBox 8"/>
            <p:cNvSpPr txBox="1"/>
            <p:nvPr/>
          </p:nvSpPr>
          <p:spPr>
            <a:xfrm>
              <a:off x="1752600" y="1981200"/>
              <a:ext cx="5334000" cy="369332"/>
            </a:xfrm>
            <a:prstGeom prst="rect">
              <a:avLst/>
            </a:prstGeom>
            <a:solidFill>
              <a:schemeClr val="bg2">
                <a:lumMod val="90000"/>
              </a:schemeClr>
            </a:solidFill>
          </p:spPr>
          <p:txBody>
            <a:bodyPr wrap="square" rtlCol="0">
              <a:spAutoFit/>
            </a:bodyPr>
            <a:lstStyle/>
            <a:p>
              <a:r>
                <a:rPr lang="en-US" dirty="0"/>
                <a:t>Java History:</a:t>
              </a:r>
            </a:p>
          </p:txBody>
        </p:sp>
      </p:grpSp>
      <p:pic>
        <p:nvPicPr>
          <p:cNvPr id="11" name="Shape 69"/>
          <p:cNvPicPr preferRelativeResize="0"/>
          <p:nvPr/>
        </p:nvPicPr>
        <p:blipFill>
          <a:blip r:embed="rId3" cstate="print"/>
          <a:stretch>
            <a:fillRect/>
          </a:stretch>
        </p:blipFill>
        <p:spPr>
          <a:xfrm>
            <a:off x="7620001" y="1752600"/>
            <a:ext cx="1143000" cy="1676400"/>
          </a:xfrm>
          <a:prstGeom prst="rect">
            <a:avLst/>
          </a:prstGeom>
        </p:spPr>
      </p:pic>
      <p:pic>
        <p:nvPicPr>
          <p:cNvPr id="13" name="Shape 70"/>
          <p:cNvPicPr preferRelativeResize="0"/>
          <p:nvPr/>
        </p:nvPicPr>
        <p:blipFill>
          <a:blip r:embed="rId4" cstate="print"/>
          <a:stretch>
            <a:fillRect/>
          </a:stretch>
        </p:blipFill>
        <p:spPr>
          <a:xfrm>
            <a:off x="152400" y="1600202"/>
            <a:ext cx="1371600" cy="1590675"/>
          </a:xfrm>
          <a:prstGeom prst="rect">
            <a:avLst/>
          </a:prstGeom>
        </p:spPr>
      </p:pic>
      <p:pic>
        <p:nvPicPr>
          <p:cNvPr id="14" name="Shape 74"/>
          <p:cNvPicPr preferRelativeResize="0"/>
          <p:nvPr/>
        </p:nvPicPr>
        <p:blipFill>
          <a:blip r:embed="rId5" cstate="print"/>
          <a:stretch>
            <a:fillRect/>
          </a:stretch>
        </p:blipFill>
        <p:spPr>
          <a:xfrm>
            <a:off x="76200" y="4572000"/>
            <a:ext cx="1600200" cy="1600200"/>
          </a:xfrm>
          <a:prstGeom prst="rect">
            <a:avLst/>
          </a:prstGeom>
        </p:spPr>
      </p:pic>
      <p:sp>
        <p:nvSpPr>
          <p:cNvPr id="16" name="Slide Number Placeholder 15"/>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History</a:t>
            </a:r>
          </a:p>
        </p:txBody>
      </p:sp>
      <p:pic>
        <p:nvPicPr>
          <p:cNvPr id="12" name="Picture 11"/>
          <p:cNvPicPr/>
          <p:nvPr/>
        </p:nvPicPr>
        <p:blipFill>
          <a:blip r:embed="rId2" cstate="print"/>
          <a:srcRect/>
          <a:stretch>
            <a:fillRect/>
          </a:stretch>
        </p:blipFill>
        <p:spPr bwMode="auto">
          <a:xfrm>
            <a:off x="1781176" y="1329057"/>
            <a:ext cx="5229225" cy="5376545"/>
          </a:xfrm>
          <a:prstGeom prst="rect">
            <a:avLst/>
          </a:prstGeom>
          <a:noFill/>
          <a:ln w="9525">
            <a:solidFill>
              <a:schemeClr val="bg2">
                <a:lumMod val="50000"/>
              </a:schemeClr>
            </a:solidFill>
            <a:miter lim="800000"/>
            <a:headEnd/>
            <a:tailEnd/>
          </a:ln>
          <a:effectLst>
            <a:outerShdw blurRad="149987" dist="250190" dir="8460000" algn="ctr">
              <a:srgbClr val="000000">
                <a:alpha val="28000"/>
              </a:srgbClr>
            </a:outerShdw>
          </a:effectLst>
        </p:spPr>
      </p:pic>
      <p:sp>
        <p:nvSpPr>
          <p:cNvPr id="11" name="Slide Number Placeholder 10"/>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Shape 66"/>
          <p:cNvSpPr txBox="1">
            <a:spLocks noGrp="1"/>
          </p:cNvSpPr>
          <p:nvPr>
            <p:ph type="title"/>
          </p:nvPr>
        </p:nvSpPr>
        <p:spPr>
          <a:xfrm>
            <a:off x="685800" y="2408236"/>
            <a:ext cx="7772400" cy="914400"/>
          </a:xfrm>
          <a:prstGeom prst="rect">
            <a:avLst/>
          </a:prstGeom>
          <a:noFill/>
          <a:ln>
            <a:noFill/>
          </a:ln>
        </p:spPr>
        <p:txBody>
          <a:bodyPr lIns="90000" tIns="46800" rIns="90000" bIns="46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400" b="1" i="0" u="sng" strike="noStrike" cap="none" baseline="0">
                <a:solidFill>
                  <a:srgbClr val="000000"/>
                </a:solidFill>
                <a:latin typeface="Arial"/>
                <a:ea typeface="Arial"/>
                <a:cs typeface="Arial"/>
                <a:sym typeface="Arial"/>
              </a:rPr>
              <a:t>Introduction to Java</a:t>
            </a:r>
          </a:p>
        </p:txBody>
      </p:sp>
      <p:pic>
        <p:nvPicPr>
          <p:cNvPr id="68" name="Shape 68"/>
          <p:cNvPicPr preferRelativeResize="0"/>
          <p:nvPr/>
        </p:nvPicPr>
        <p:blipFill>
          <a:blip r:embed="rId3" cstate="print"/>
          <a:stretch>
            <a:fillRect/>
          </a:stretch>
        </p:blipFill>
        <p:spPr>
          <a:xfrm>
            <a:off x="381000" y="3733800"/>
            <a:ext cx="1828800" cy="2362200"/>
          </a:xfrm>
          <a:prstGeom prst="rect">
            <a:avLst/>
          </a:prstGeom>
        </p:spPr>
      </p:pic>
      <p:pic>
        <p:nvPicPr>
          <p:cNvPr id="69" name="Shape 69"/>
          <p:cNvPicPr preferRelativeResize="0"/>
          <p:nvPr/>
        </p:nvPicPr>
        <p:blipFill>
          <a:blip r:embed="rId4" cstate="print"/>
          <a:stretch>
            <a:fillRect/>
          </a:stretch>
        </p:blipFill>
        <p:spPr>
          <a:xfrm>
            <a:off x="5410201" y="762000"/>
            <a:ext cx="1143000" cy="1676400"/>
          </a:xfrm>
          <a:prstGeom prst="rect">
            <a:avLst/>
          </a:prstGeom>
        </p:spPr>
      </p:pic>
      <p:pic>
        <p:nvPicPr>
          <p:cNvPr id="70" name="Shape 70"/>
          <p:cNvPicPr preferRelativeResize="0"/>
          <p:nvPr/>
        </p:nvPicPr>
        <p:blipFill>
          <a:blip r:embed="rId5" cstate="print"/>
          <a:stretch>
            <a:fillRect/>
          </a:stretch>
        </p:blipFill>
        <p:spPr>
          <a:xfrm>
            <a:off x="76200" y="609602"/>
            <a:ext cx="1371600" cy="1590675"/>
          </a:xfrm>
          <a:prstGeom prst="rect">
            <a:avLst/>
          </a:prstGeom>
        </p:spPr>
      </p:pic>
      <p:sp>
        <p:nvSpPr>
          <p:cNvPr id="71" name="Shape 71"/>
          <p:cNvSpPr txBox="1"/>
          <p:nvPr/>
        </p:nvSpPr>
        <p:spPr>
          <a:xfrm>
            <a:off x="152400" y="2147888"/>
            <a:ext cx="1676399" cy="36671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800" b="1" i="0" u="none" strike="noStrike" cap="none" baseline="0" dirty="0">
                <a:solidFill>
                  <a:schemeClr val="accent2"/>
                </a:solidFill>
                <a:latin typeface="Arial"/>
                <a:ea typeface="Arial"/>
                <a:cs typeface="Arial"/>
                <a:sym typeface="Arial"/>
              </a:rPr>
              <a:t>Java Duke</a:t>
            </a:r>
          </a:p>
        </p:txBody>
      </p:sp>
      <p:sp>
        <p:nvSpPr>
          <p:cNvPr id="72" name="Shape 72"/>
          <p:cNvSpPr txBox="1"/>
          <p:nvPr/>
        </p:nvSpPr>
        <p:spPr>
          <a:xfrm>
            <a:off x="6629401" y="1371600"/>
            <a:ext cx="1676399" cy="6413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800" b="1" i="0" u="none" strike="noStrike" cap="none" baseline="0">
                <a:solidFill>
                  <a:schemeClr val="accent2"/>
                </a:solidFill>
                <a:latin typeface="Arial"/>
                <a:ea typeface="Arial"/>
                <a:cs typeface="Arial"/>
                <a:sym typeface="Arial"/>
              </a:rPr>
              <a:t>Java 6 Mustang</a:t>
            </a:r>
          </a:p>
        </p:txBody>
      </p:sp>
      <p:sp>
        <p:nvSpPr>
          <p:cNvPr id="73" name="Shape 73"/>
          <p:cNvSpPr txBox="1"/>
          <p:nvPr/>
        </p:nvSpPr>
        <p:spPr>
          <a:xfrm>
            <a:off x="3752850" y="6186491"/>
            <a:ext cx="4552950" cy="36671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800" b="1" i="0" u="none" strike="noStrike" cap="none" baseline="0" dirty="0">
                <a:solidFill>
                  <a:schemeClr val="accent2"/>
                </a:solidFill>
                <a:latin typeface="Arial"/>
                <a:ea typeface="Arial"/>
                <a:cs typeface="Arial"/>
                <a:sym typeface="Arial"/>
              </a:rPr>
              <a:t>Java is one of the slang terms for coffee</a:t>
            </a:r>
          </a:p>
        </p:txBody>
      </p:sp>
      <p:pic>
        <p:nvPicPr>
          <p:cNvPr id="74" name="Shape 74"/>
          <p:cNvPicPr preferRelativeResize="0"/>
          <p:nvPr/>
        </p:nvPicPr>
        <p:blipFill>
          <a:blip r:embed="rId6" cstate="print"/>
          <a:stretch>
            <a:fillRect/>
          </a:stretch>
        </p:blipFill>
        <p:spPr>
          <a:xfrm>
            <a:off x="2133600" y="838200"/>
            <a:ext cx="1600200" cy="1600200"/>
          </a:xfrm>
          <a:prstGeom prst="rect">
            <a:avLst/>
          </a:prstGeom>
        </p:spPr>
      </p:pic>
      <p:sp>
        <p:nvSpPr>
          <p:cNvPr id="75" name="Shape 75"/>
          <p:cNvSpPr txBox="1"/>
          <p:nvPr/>
        </p:nvSpPr>
        <p:spPr>
          <a:xfrm>
            <a:off x="3657601" y="1219200"/>
            <a:ext cx="1676399" cy="6413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800" b="1" i="0" u="none" strike="noStrike" cap="none" baseline="0" dirty="0">
                <a:solidFill>
                  <a:schemeClr val="accent2"/>
                </a:solidFill>
                <a:latin typeface="Arial"/>
                <a:ea typeface="Arial"/>
                <a:cs typeface="Arial"/>
                <a:sym typeface="Arial"/>
              </a:rPr>
              <a:t>Java 7 Dolphin</a:t>
            </a:r>
          </a:p>
        </p:txBody>
      </p:sp>
      <p:pic>
        <p:nvPicPr>
          <p:cNvPr id="161795" name="Picture 3" descr="E:\coffee-caffeinated-history.jpg"/>
          <p:cNvPicPr>
            <a:picLocks noChangeAspect="1" noChangeArrowheads="1"/>
          </p:cNvPicPr>
          <p:nvPr/>
        </p:nvPicPr>
        <p:blipFill>
          <a:blip r:embed="rId7" cstate="print"/>
          <a:srcRect/>
          <a:stretch>
            <a:fillRect/>
          </a:stretch>
        </p:blipFill>
        <p:spPr bwMode="auto">
          <a:xfrm>
            <a:off x="7200900" y="5029200"/>
            <a:ext cx="1485900" cy="1143000"/>
          </a:xfrm>
          <a:prstGeom prst="rect">
            <a:avLst/>
          </a:prstGeom>
          <a:noFill/>
        </p:spPr>
      </p:pic>
      <p:pic>
        <p:nvPicPr>
          <p:cNvPr id="161796" name="Picture 4" descr="E:\java-lambda-expression.png"/>
          <p:cNvPicPr>
            <a:picLocks noChangeAspect="1" noChangeArrowheads="1"/>
          </p:cNvPicPr>
          <p:nvPr/>
        </p:nvPicPr>
        <p:blipFill>
          <a:blip r:embed="rId8" cstate="print"/>
          <a:srcRect/>
          <a:stretch>
            <a:fillRect/>
          </a:stretch>
        </p:blipFill>
        <p:spPr bwMode="auto">
          <a:xfrm>
            <a:off x="3124200" y="3352800"/>
            <a:ext cx="2219450" cy="2209800"/>
          </a:xfrm>
          <a:prstGeom prst="rect">
            <a:avLst/>
          </a:prstGeom>
          <a:noFill/>
        </p:spPr>
      </p:pic>
      <p:sp>
        <p:nvSpPr>
          <p:cNvPr id="16" name="Shape 75"/>
          <p:cNvSpPr txBox="1"/>
          <p:nvPr/>
        </p:nvSpPr>
        <p:spPr>
          <a:xfrm>
            <a:off x="3352800" y="5410200"/>
            <a:ext cx="21336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800" b="1" i="0" u="none" strike="noStrike" cap="none" baseline="0" dirty="0">
                <a:solidFill>
                  <a:schemeClr val="accent2"/>
                </a:solidFill>
                <a:latin typeface="Arial"/>
                <a:ea typeface="Arial"/>
                <a:cs typeface="Arial"/>
                <a:sym typeface="Arial"/>
              </a:rPr>
              <a:t>Java 8 Lambda</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Robust</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366594" name="Picture 2"/>
          <p:cNvPicPr>
            <a:picLocks noChangeAspect="1" noChangeArrowheads="1"/>
          </p:cNvPicPr>
          <p:nvPr/>
        </p:nvPicPr>
        <p:blipFill>
          <a:blip r:embed="rId3" cstate="print"/>
          <a:srcRect/>
          <a:stretch>
            <a:fillRect/>
          </a:stretch>
        </p:blipFill>
        <p:spPr bwMode="auto">
          <a:xfrm>
            <a:off x="5486400" y="3810000"/>
            <a:ext cx="3028950" cy="2876550"/>
          </a:xfrm>
          <a:prstGeom prst="rect">
            <a:avLst/>
          </a:prstGeom>
          <a:noFill/>
          <a:ln w="9525">
            <a:noFill/>
            <a:miter lim="800000"/>
            <a:headEnd/>
            <a:tailEnd/>
          </a:ln>
        </p:spPr>
      </p:pic>
      <p:sp>
        <p:nvSpPr>
          <p:cNvPr id="27" name="Content Placeholder 26"/>
          <p:cNvSpPr>
            <a:spLocks noGrp="1"/>
          </p:cNvSpPr>
          <p:nvPr>
            <p:ph idx="1"/>
          </p:nvPr>
        </p:nvSpPr>
        <p:spPr/>
        <p:txBody>
          <a:bodyPr/>
          <a:lstStyle/>
          <a:p>
            <a:r>
              <a:rPr lang="en-US" dirty="0">
                <a:latin typeface="Century" pitchFamily="18" charset="0"/>
              </a:rPr>
              <a:t>Robust means Strong</a:t>
            </a:r>
          </a:p>
          <a:p>
            <a:r>
              <a:rPr lang="en-US" dirty="0">
                <a:latin typeface="Century" pitchFamily="18" charset="0"/>
              </a:rPr>
              <a:t>Java programs are strong and they don’t crash easily like c and </a:t>
            </a:r>
            <a:r>
              <a:rPr lang="en-US" dirty="0" err="1">
                <a:latin typeface="Century" pitchFamily="18" charset="0"/>
              </a:rPr>
              <a:t>c++</a:t>
            </a:r>
            <a:endParaRPr lang="en-US" dirty="0">
              <a:latin typeface="Century" pitchFamily="18" charset="0"/>
            </a:endParaRPr>
          </a:p>
          <a:p>
            <a:pPr lvl="1"/>
            <a:r>
              <a:rPr lang="en-US" dirty="0">
                <a:latin typeface="Century" pitchFamily="18" charset="0"/>
              </a:rPr>
              <a:t>Excellent Exception handling </a:t>
            </a:r>
          </a:p>
          <a:p>
            <a:pPr lvl="1"/>
            <a:r>
              <a:rPr lang="en-US" dirty="0">
                <a:latin typeface="Century" pitchFamily="18" charset="0"/>
              </a:rPr>
              <a:t>Memory Management</a:t>
            </a:r>
            <a:endParaRPr lang="en-IN" dirty="0">
              <a:latin typeface="Century" pitchFamily="18" charset="0"/>
            </a:endParaRPr>
          </a:p>
        </p:txBody>
      </p:sp>
      <p:sp>
        <p:nvSpPr>
          <p:cNvPr id="4" name="Slide Number Placeholder 3">
            <a:extLst>
              <a:ext uri="{FF2B5EF4-FFF2-40B4-BE49-F238E27FC236}">
                <a16:creationId xmlns:a16="http://schemas.microsoft.com/office/drawing/2014/main" id="{A70258AB-2321-4185-9363-9D0348D1AD8E}"/>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Exception</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pSp>
        <p:nvGrpSpPr>
          <p:cNvPr id="4" name="Group 40"/>
          <p:cNvGrpSpPr/>
          <p:nvPr/>
        </p:nvGrpSpPr>
        <p:grpSpPr>
          <a:xfrm>
            <a:off x="247650" y="1524000"/>
            <a:ext cx="2114550" cy="4140066"/>
            <a:chOff x="247650" y="1422534"/>
            <a:chExt cx="2114550" cy="4140066"/>
          </a:xfrm>
        </p:grpSpPr>
        <p:pic>
          <p:nvPicPr>
            <p:cNvPr id="228355" name="Picture 3" descr="F:\Arun\JAVA Jan\today\mobile.jpg"/>
            <p:cNvPicPr>
              <a:picLocks noChangeAspect="1" noChangeArrowheads="1"/>
            </p:cNvPicPr>
            <p:nvPr/>
          </p:nvPicPr>
          <p:blipFill>
            <a:blip r:embed="rId3" cstate="print"/>
            <a:srcRect/>
            <a:stretch>
              <a:fillRect/>
            </a:stretch>
          </p:blipFill>
          <p:spPr bwMode="auto">
            <a:xfrm>
              <a:off x="247650" y="1422534"/>
              <a:ext cx="2114550" cy="4140066"/>
            </a:xfrm>
            <a:prstGeom prst="rect">
              <a:avLst/>
            </a:prstGeom>
            <a:noFill/>
          </p:spPr>
        </p:pic>
        <p:sp>
          <p:nvSpPr>
            <p:cNvPr id="40" name="Rectangle 39"/>
            <p:cNvSpPr/>
            <p:nvPr/>
          </p:nvSpPr>
          <p:spPr>
            <a:xfrm>
              <a:off x="457200" y="2667000"/>
              <a:ext cx="1676400" cy="19812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8356" name="Picture 4" descr="F:\Arun\JAVA Jan\today\sendingMail.gif"/>
          <p:cNvPicPr>
            <a:picLocks noChangeAspect="1" noChangeArrowheads="1" noCrop="1"/>
          </p:cNvPicPr>
          <p:nvPr/>
        </p:nvPicPr>
        <p:blipFill>
          <a:blip r:embed="rId4" cstate="print"/>
          <a:srcRect/>
          <a:stretch>
            <a:fillRect/>
          </a:stretch>
        </p:blipFill>
        <p:spPr bwMode="auto">
          <a:xfrm>
            <a:off x="3276601" y="2482716"/>
            <a:ext cx="1905000" cy="1428750"/>
          </a:xfrm>
          <a:prstGeom prst="rect">
            <a:avLst/>
          </a:prstGeom>
          <a:ln w="88900" cap="sq" cmpd="thickThin">
            <a:solidFill>
              <a:schemeClr val="tx1">
                <a:lumMod val="65000"/>
                <a:lumOff val="35000"/>
              </a:schemeClr>
            </a:solidFill>
            <a:prstDash val="solid"/>
            <a:miter lim="800000"/>
          </a:ln>
          <a:effectLst>
            <a:innerShdw blurRad="76200">
              <a:srgbClr val="000000"/>
            </a:innerShdw>
          </a:effectLst>
        </p:spPr>
      </p:pic>
      <p:sp>
        <p:nvSpPr>
          <p:cNvPr id="54" name="Right Arrow 53"/>
          <p:cNvSpPr/>
          <p:nvPr/>
        </p:nvSpPr>
        <p:spPr>
          <a:xfrm>
            <a:off x="2514600" y="2920866"/>
            <a:ext cx="609600" cy="457200"/>
          </a:xfrm>
          <a:prstGeom prst="rightArrow">
            <a:avLst/>
          </a:prstGeom>
          <a:solidFill>
            <a:schemeClr val="tx1">
              <a:lumMod val="65000"/>
              <a:lumOff val="3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8357" name="Picture 5" descr="F:\Arun\JAVA Jan\today\Mail-sending--3701.gif"/>
          <p:cNvPicPr>
            <a:picLocks noChangeAspect="1" noChangeArrowheads="1" noCrop="1"/>
          </p:cNvPicPr>
          <p:nvPr/>
        </p:nvPicPr>
        <p:blipFill>
          <a:blip r:embed="rId5" cstate="print"/>
          <a:srcRect/>
          <a:stretch>
            <a:fillRect/>
          </a:stretch>
        </p:blipFill>
        <p:spPr bwMode="auto">
          <a:xfrm>
            <a:off x="609601" y="3225666"/>
            <a:ext cx="1371600" cy="1676400"/>
          </a:xfrm>
          <a:prstGeom prst="rect">
            <a:avLst/>
          </a:prstGeom>
          <a:noFill/>
        </p:spPr>
      </p:pic>
      <p:sp>
        <p:nvSpPr>
          <p:cNvPr id="42" name="TextBox 41"/>
          <p:cNvSpPr txBox="1"/>
          <p:nvPr/>
        </p:nvSpPr>
        <p:spPr>
          <a:xfrm>
            <a:off x="533401" y="2920866"/>
            <a:ext cx="1524000" cy="338554"/>
          </a:xfrm>
          <a:prstGeom prst="rect">
            <a:avLst/>
          </a:prstGeom>
          <a:solidFill>
            <a:schemeClr val="bg1"/>
          </a:solidFill>
          <a:ln>
            <a:solidFill>
              <a:schemeClr val="tx1"/>
            </a:solidFill>
          </a:ln>
        </p:spPr>
        <p:txBody>
          <a:bodyPr wrap="square" rtlCol="0">
            <a:spAutoFit/>
          </a:bodyPr>
          <a:lstStyle/>
          <a:p>
            <a:endParaRPr lang="en-IN" sz="1600" dirty="0">
              <a:latin typeface="Century" pitchFamily="18" charset="0"/>
            </a:endParaRPr>
          </a:p>
        </p:txBody>
      </p:sp>
      <p:pic>
        <p:nvPicPr>
          <p:cNvPr id="228358" name="Picture 6" descr="F:\Arun\JAVA Jan\today\2516562347_6d7dd94dac.jpg"/>
          <p:cNvPicPr>
            <a:picLocks noChangeAspect="1" noChangeArrowheads="1"/>
          </p:cNvPicPr>
          <p:nvPr/>
        </p:nvPicPr>
        <p:blipFill>
          <a:blip r:embed="rId6" cstate="print"/>
          <a:srcRect/>
          <a:stretch>
            <a:fillRect/>
          </a:stretch>
        </p:blipFill>
        <p:spPr bwMode="auto">
          <a:xfrm>
            <a:off x="449287" y="4368666"/>
            <a:ext cx="1723116" cy="685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2" name="TextBox 61"/>
          <p:cNvSpPr txBox="1"/>
          <p:nvPr/>
        </p:nvSpPr>
        <p:spPr>
          <a:xfrm>
            <a:off x="533401" y="2920868"/>
            <a:ext cx="1524000" cy="584775"/>
          </a:xfrm>
          <a:prstGeom prst="rect">
            <a:avLst/>
          </a:prstGeom>
          <a:solidFill>
            <a:schemeClr val="bg1"/>
          </a:solidFill>
          <a:ln>
            <a:solidFill>
              <a:schemeClr val="tx1"/>
            </a:solidFill>
          </a:ln>
        </p:spPr>
        <p:txBody>
          <a:bodyPr wrap="square" rtlCol="0">
            <a:spAutoFit/>
          </a:bodyPr>
          <a:lstStyle/>
          <a:p>
            <a:r>
              <a:rPr lang="en-US" sz="1600" dirty="0">
                <a:latin typeface="Century" pitchFamily="18" charset="0"/>
              </a:rPr>
              <a:t>I am about to reach</a:t>
            </a:r>
            <a:endParaRPr lang="en-IN" sz="1600" dirty="0">
              <a:latin typeface="Century" pitchFamily="18" charset="0"/>
            </a:endParaRPr>
          </a:p>
        </p:txBody>
      </p:sp>
      <p:sp>
        <p:nvSpPr>
          <p:cNvPr id="59" name="TextBox 58"/>
          <p:cNvSpPr txBox="1"/>
          <p:nvPr/>
        </p:nvSpPr>
        <p:spPr>
          <a:xfrm>
            <a:off x="533401" y="2920868"/>
            <a:ext cx="1524000" cy="584775"/>
          </a:xfrm>
          <a:prstGeom prst="rect">
            <a:avLst/>
          </a:prstGeom>
          <a:solidFill>
            <a:schemeClr val="bg1"/>
          </a:solidFill>
          <a:ln>
            <a:solidFill>
              <a:schemeClr val="tx1"/>
            </a:solidFill>
          </a:ln>
        </p:spPr>
        <p:txBody>
          <a:bodyPr wrap="square" rtlCol="0">
            <a:spAutoFit/>
          </a:bodyPr>
          <a:lstStyle/>
          <a:p>
            <a:r>
              <a:rPr lang="en-US" sz="1600" dirty="0">
                <a:solidFill>
                  <a:schemeClr val="bg1">
                    <a:lumMod val="65000"/>
                  </a:schemeClr>
                </a:solidFill>
                <a:latin typeface="Century" pitchFamily="18" charset="0"/>
              </a:rPr>
              <a:t>I am about to reach</a:t>
            </a:r>
            <a:endParaRPr lang="en-IN" sz="1600" dirty="0">
              <a:solidFill>
                <a:schemeClr val="bg1">
                  <a:lumMod val="65000"/>
                </a:schemeClr>
              </a:solidFill>
              <a:latin typeface="Century" pitchFamily="18" charset="0"/>
            </a:endParaRPr>
          </a:p>
        </p:txBody>
      </p:sp>
      <p:sp>
        <p:nvSpPr>
          <p:cNvPr id="72" name="Bent Arrow 71"/>
          <p:cNvSpPr/>
          <p:nvPr/>
        </p:nvSpPr>
        <p:spPr>
          <a:xfrm rot="10800000">
            <a:off x="2438402" y="4063866"/>
            <a:ext cx="1904999" cy="838200"/>
          </a:xfrm>
          <a:prstGeom prst="bentArrow">
            <a:avLst/>
          </a:prstGeom>
          <a:solidFill>
            <a:schemeClr val="tx1">
              <a:lumMod val="65000"/>
              <a:lumOff val="3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4" name="TextBox 73"/>
          <p:cNvSpPr txBox="1"/>
          <p:nvPr/>
        </p:nvSpPr>
        <p:spPr>
          <a:xfrm>
            <a:off x="533401" y="3530468"/>
            <a:ext cx="1524000" cy="830997"/>
          </a:xfrm>
          <a:prstGeom prst="rect">
            <a:avLst/>
          </a:prstGeom>
          <a:solidFill>
            <a:schemeClr val="accent2">
              <a:lumMod val="60000"/>
              <a:lumOff val="40000"/>
            </a:schemeClr>
          </a:solidFill>
          <a:ln>
            <a:solidFill>
              <a:srgbClr val="C00000"/>
            </a:solidFill>
          </a:ln>
        </p:spPr>
        <p:txBody>
          <a:bodyPr wrap="square" rtlCol="0">
            <a:spAutoFit/>
          </a:bodyPr>
          <a:lstStyle/>
          <a:p>
            <a:r>
              <a:rPr lang="en-US" sz="2400" dirty="0">
                <a:latin typeface="Century" pitchFamily="18" charset="0"/>
              </a:rPr>
              <a:t>Network error</a:t>
            </a:r>
            <a:endParaRPr lang="en-IN" sz="2400" dirty="0">
              <a:latin typeface="Century" pitchFamily="18" charset="0"/>
            </a:endParaRPr>
          </a:p>
        </p:txBody>
      </p:sp>
      <p:pic>
        <p:nvPicPr>
          <p:cNvPr id="75" name="Picture 8" descr="F:\Arun\JAVA Jan\Man-With-Question-05.png"/>
          <p:cNvPicPr>
            <a:picLocks noChangeAspect="1" noChangeArrowheads="1"/>
          </p:cNvPicPr>
          <p:nvPr/>
        </p:nvPicPr>
        <p:blipFill>
          <a:blip r:embed="rId7" cstate="print"/>
          <a:srcRect/>
          <a:stretch>
            <a:fillRect/>
          </a:stretch>
        </p:blipFill>
        <p:spPr bwMode="auto">
          <a:xfrm>
            <a:off x="5257800" y="4191000"/>
            <a:ext cx="2133600" cy="2133600"/>
          </a:xfrm>
          <a:prstGeom prst="rect">
            <a:avLst/>
          </a:prstGeom>
          <a:noFill/>
        </p:spPr>
      </p:pic>
      <p:sp>
        <p:nvSpPr>
          <p:cNvPr id="23" name="Right Arrow 22"/>
          <p:cNvSpPr/>
          <p:nvPr/>
        </p:nvSpPr>
        <p:spPr>
          <a:xfrm>
            <a:off x="5334000" y="2895600"/>
            <a:ext cx="609600" cy="457200"/>
          </a:xfrm>
          <a:prstGeom prst="rightArrow">
            <a:avLst/>
          </a:prstGeom>
          <a:solidFill>
            <a:schemeClr val="tx1">
              <a:lumMod val="65000"/>
              <a:lumOff val="3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4" descr="F:\Arun\JAVA Jan\today\iOS-SDK_Reachability_Network-Tower2x.png"/>
          <p:cNvPicPr>
            <a:picLocks noChangeAspect="1" noChangeArrowheads="1"/>
          </p:cNvPicPr>
          <p:nvPr/>
        </p:nvPicPr>
        <p:blipFill>
          <a:blip r:embed="rId8" cstate="print"/>
          <a:srcRect/>
          <a:stretch>
            <a:fillRect/>
          </a:stretch>
        </p:blipFill>
        <p:spPr bwMode="auto">
          <a:xfrm>
            <a:off x="6248401" y="1981200"/>
            <a:ext cx="2743200" cy="2743200"/>
          </a:xfrm>
          <a:prstGeom prst="rect">
            <a:avLst/>
          </a:prstGeom>
          <a:ln>
            <a:noFill/>
          </a:ln>
          <a:effectLst>
            <a:outerShdw blurRad="292100" dist="139700" dir="2700000" algn="tl" rotWithShape="0">
              <a:srgbClr val="333333">
                <a:alpha val="65000"/>
              </a:srgbClr>
            </a:outerShdw>
          </a:effectLst>
        </p:spPr>
      </p:pic>
      <p:sp>
        <p:nvSpPr>
          <p:cNvPr id="26" name="Multiply 25"/>
          <p:cNvSpPr/>
          <p:nvPr/>
        </p:nvSpPr>
        <p:spPr>
          <a:xfrm>
            <a:off x="5943600" y="2819400"/>
            <a:ext cx="533400" cy="609600"/>
          </a:xfrm>
          <a:prstGeom prst="mathMultiply">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D61647D-A6EF-4D26-A07B-1F885D9BE153}"/>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28358"/>
                                        </p:tgtEl>
                                        <p:attrNameLst>
                                          <p:attrName>style.visibility</p:attrName>
                                        </p:attrNameLst>
                                      </p:cBhvr>
                                      <p:to>
                                        <p:strVal val="visible"/>
                                      </p:to>
                                    </p:set>
                                    <p:animEffect transition="in" filter="fade">
                                      <p:cBhvr>
                                        <p:cTn id="10" dur="2000"/>
                                        <p:tgtEl>
                                          <p:spTgt spid="2283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2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2000"/>
                                        <p:tgtEl>
                                          <p:spTgt spid="6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2000"/>
                                        <p:tgtEl>
                                          <p:spTgt spid="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2000"/>
                                        <p:tgtEl>
                                          <p:spTgt spid="54"/>
                                        </p:tgtEl>
                                      </p:cBhvr>
                                    </p:animEffect>
                                  </p:childTnLst>
                                </p:cTn>
                              </p:par>
                              <p:par>
                                <p:cTn id="29" presetID="10" presetClass="entr" presetSubtype="0" fill="hold" nodeType="withEffect">
                                  <p:stCondLst>
                                    <p:cond delay="0"/>
                                  </p:stCondLst>
                                  <p:childTnLst>
                                    <p:set>
                                      <p:cBhvr>
                                        <p:cTn id="30" dur="1" fill="hold">
                                          <p:stCondLst>
                                            <p:cond delay="0"/>
                                          </p:stCondLst>
                                        </p:cTn>
                                        <p:tgtEl>
                                          <p:spTgt spid="228357"/>
                                        </p:tgtEl>
                                        <p:attrNameLst>
                                          <p:attrName>style.visibility</p:attrName>
                                        </p:attrNameLst>
                                      </p:cBhvr>
                                      <p:to>
                                        <p:strVal val="visible"/>
                                      </p:to>
                                    </p:set>
                                    <p:animEffect transition="in" filter="fade">
                                      <p:cBhvr>
                                        <p:cTn id="31" dur="2000"/>
                                        <p:tgtEl>
                                          <p:spTgt spid="2283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8356"/>
                                        </p:tgtEl>
                                        <p:attrNameLst>
                                          <p:attrName>style.visibility</p:attrName>
                                        </p:attrNameLst>
                                      </p:cBhvr>
                                      <p:to>
                                        <p:strVal val="visible"/>
                                      </p:to>
                                    </p:set>
                                    <p:animEffect transition="in" filter="fade">
                                      <p:cBhvr>
                                        <p:cTn id="36" dur="2000"/>
                                        <p:tgtEl>
                                          <p:spTgt spid="2283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20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20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20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2000"/>
                                        <p:tgtEl>
                                          <p:spTgt spid="7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20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2000"/>
                                        <p:tgtEl>
                                          <p:spTgt spid="74"/>
                                        </p:tgtEl>
                                      </p:cBhvr>
                                    </p:animEffect>
                                  </p:childTnLst>
                                </p:cTn>
                              </p:par>
                            </p:childTnLst>
                          </p:cTn>
                        </p:par>
                        <p:par>
                          <p:cTn id="67" fill="hold">
                            <p:stCondLst>
                              <p:cond delay="2000"/>
                            </p:stCondLst>
                            <p:childTnLst>
                              <p:par>
                                <p:cTn id="68" presetID="10" presetClass="exit" presetSubtype="0" fill="hold" nodeType="afterEffect">
                                  <p:stCondLst>
                                    <p:cond delay="0"/>
                                  </p:stCondLst>
                                  <p:childTnLst>
                                    <p:animEffect transition="out" filter="fade">
                                      <p:cBhvr>
                                        <p:cTn id="69" dur="2000"/>
                                        <p:tgtEl>
                                          <p:spTgt spid="228356"/>
                                        </p:tgtEl>
                                      </p:cBhvr>
                                    </p:animEffect>
                                    <p:set>
                                      <p:cBhvr>
                                        <p:cTn id="70" dur="1" fill="hold">
                                          <p:stCondLst>
                                            <p:cond delay="1999"/>
                                          </p:stCondLst>
                                        </p:cTn>
                                        <p:tgtEl>
                                          <p:spTgt spid="22835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000"/>
                                        <p:tgtEl>
                                          <p:spTgt spid="54"/>
                                        </p:tgtEl>
                                      </p:cBhvr>
                                    </p:animEffect>
                                    <p:set>
                                      <p:cBhvr>
                                        <p:cTn id="73" dur="1" fill="hold">
                                          <p:stCondLst>
                                            <p:cond delay="1999"/>
                                          </p:stCondLst>
                                        </p:cTn>
                                        <p:tgtEl>
                                          <p:spTgt spid="5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2000"/>
                                        <p:tgtEl>
                                          <p:spTgt spid="72"/>
                                        </p:tgtEl>
                                      </p:cBhvr>
                                    </p:animEffect>
                                    <p:set>
                                      <p:cBhvr>
                                        <p:cTn id="76" dur="1" fill="hold">
                                          <p:stCondLst>
                                            <p:cond delay="1999"/>
                                          </p:stCondLst>
                                        </p:cTn>
                                        <p:tgtEl>
                                          <p:spTgt spid="7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000"/>
                                        <p:tgtEl>
                                          <p:spTgt spid="25"/>
                                        </p:tgtEl>
                                      </p:cBhvr>
                                    </p:animEffect>
                                    <p:set>
                                      <p:cBhvr>
                                        <p:cTn id="79" dur="1" fill="hold">
                                          <p:stCondLst>
                                            <p:cond delay="1999"/>
                                          </p:stCondLst>
                                        </p:cTn>
                                        <p:tgtEl>
                                          <p:spTgt spid="25"/>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000"/>
                                        <p:tgtEl>
                                          <p:spTgt spid="75"/>
                                        </p:tgtEl>
                                      </p:cBhvr>
                                    </p:animEffect>
                                    <p:set>
                                      <p:cBhvr>
                                        <p:cTn id="82" dur="1" fill="hold">
                                          <p:stCondLst>
                                            <p:cond delay="1999"/>
                                          </p:stCondLst>
                                        </p:cTn>
                                        <p:tgtEl>
                                          <p:spTgt spid="75"/>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000"/>
                                        <p:tgtEl>
                                          <p:spTgt spid="26"/>
                                        </p:tgtEl>
                                      </p:cBhvr>
                                    </p:animEffect>
                                    <p:set>
                                      <p:cBhvr>
                                        <p:cTn id="88" dur="1" fill="hold">
                                          <p:stCondLst>
                                            <p:cond delay="1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42" grpId="0" animBg="1"/>
      <p:bldP spid="62" grpId="0" animBg="1"/>
      <p:bldP spid="59" grpId="0" animBg="1"/>
      <p:bldP spid="72" grpId="0" animBg="1"/>
      <p:bldP spid="72" grpId="1" animBg="1"/>
      <p:bldP spid="74" grpId="0" animBg="1"/>
      <p:bldP spid="23" grpId="0" animBg="1"/>
      <p:bldP spid="23" grpId="1" animBg="1"/>
      <p:bldP spid="26" grpId="0" animBg="1"/>
      <p:bldP spid="2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45" name="Picture 5" descr="F:\Arun\JAVA Jan\today\illustration-police-station-white-background-30055938.jpg"/>
          <p:cNvPicPr>
            <a:picLocks noChangeAspect="1" noChangeArrowheads="1"/>
          </p:cNvPicPr>
          <p:nvPr/>
        </p:nvPicPr>
        <p:blipFill>
          <a:blip r:embed="rId3" cstate="print"/>
          <a:srcRect/>
          <a:stretch>
            <a:fillRect/>
          </a:stretch>
        </p:blipFill>
        <p:spPr bwMode="auto">
          <a:xfrm>
            <a:off x="6858000" y="3048000"/>
            <a:ext cx="2286000" cy="1865617"/>
          </a:xfrm>
          <a:prstGeom prst="rect">
            <a:avLst/>
          </a:prstGeom>
          <a:noFill/>
        </p:spPr>
      </p:pic>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Exception</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367618" name="Picture 2" descr="F:\Arun\JAVA Jan\today\dsss.jpg"/>
          <p:cNvPicPr>
            <a:picLocks noChangeAspect="1" noChangeArrowheads="1"/>
          </p:cNvPicPr>
          <p:nvPr/>
        </p:nvPicPr>
        <p:blipFill>
          <a:blip r:embed="rId4" cstate="print"/>
          <a:srcRect/>
          <a:stretch>
            <a:fillRect/>
          </a:stretch>
        </p:blipFill>
        <p:spPr bwMode="auto">
          <a:xfrm>
            <a:off x="1" y="3048000"/>
            <a:ext cx="6857169" cy="3733800"/>
          </a:xfrm>
          <a:prstGeom prst="rect">
            <a:avLst/>
          </a:prstGeom>
          <a:noFill/>
        </p:spPr>
      </p:pic>
      <p:pic>
        <p:nvPicPr>
          <p:cNvPr id="367619" name="Picture 3" descr="F:\Arun\JAVA Jan\today\ambulance.png"/>
          <p:cNvPicPr>
            <a:picLocks noChangeAspect="1" noChangeArrowheads="1"/>
          </p:cNvPicPr>
          <p:nvPr/>
        </p:nvPicPr>
        <p:blipFill>
          <a:blip r:embed="rId5" cstate="print"/>
          <a:srcRect/>
          <a:stretch>
            <a:fillRect/>
          </a:stretch>
        </p:blipFill>
        <p:spPr bwMode="auto">
          <a:xfrm>
            <a:off x="5866570" y="2057400"/>
            <a:ext cx="1143000" cy="1143000"/>
          </a:xfrm>
          <a:prstGeom prst="rect">
            <a:avLst/>
          </a:prstGeom>
          <a:noFill/>
        </p:spPr>
      </p:pic>
      <p:pic>
        <p:nvPicPr>
          <p:cNvPr id="367621" name="Picture 5" descr="F:\Arun\JAVA Jan\today\hospital5.png"/>
          <p:cNvPicPr>
            <a:picLocks noChangeAspect="1" noChangeArrowheads="1"/>
          </p:cNvPicPr>
          <p:nvPr/>
        </p:nvPicPr>
        <p:blipFill>
          <a:blip r:embed="rId6" cstate="print"/>
          <a:srcRect/>
          <a:stretch>
            <a:fillRect/>
          </a:stretch>
        </p:blipFill>
        <p:spPr bwMode="auto">
          <a:xfrm rot="172174">
            <a:off x="4103182" y="667401"/>
            <a:ext cx="3223090" cy="2682602"/>
          </a:xfrm>
          <a:prstGeom prst="rect">
            <a:avLst/>
          </a:prstGeom>
          <a:noFill/>
        </p:spPr>
      </p:pic>
      <p:pic>
        <p:nvPicPr>
          <p:cNvPr id="18" name="Picture 4" descr="F:\Arun\JAVA Jan\today\iOS-SDK_Reachability_Network-Tower2x.png"/>
          <p:cNvPicPr>
            <a:picLocks noChangeAspect="1" noChangeArrowheads="1"/>
          </p:cNvPicPr>
          <p:nvPr/>
        </p:nvPicPr>
        <p:blipFill>
          <a:blip r:embed="rId7" cstate="print"/>
          <a:srcRect/>
          <a:stretch>
            <a:fillRect/>
          </a:stretch>
        </p:blipFill>
        <p:spPr bwMode="auto">
          <a:xfrm>
            <a:off x="3732969" y="6019800"/>
            <a:ext cx="762000" cy="762000"/>
          </a:xfrm>
          <a:prstGeom prst="rect">
            <a:avLst/>
          </a:prstGeom>
          <a:ln>
            <a:noFill/>
          </a:ln>
          <a:effectLst>
            <a:outerShdw blurRad="292100" dist="139700" dir="2700000" algn="tl" rotWithShape="0">
              <a:srgbClr val="333333">
                <a:alpha val="65000"/>
              </a:srgbClr>
            </a:outerShdw>
          </a:effectLst>
        </p:spPr>
      </p:pic>
      <p:cxnSp>
        <p:nvCxnSpPr>
          <p:cNvPr id="20" name="Straight Arrow Connector 19"/>
          <p:cNvCxnSpPr/>
          <p:nvPr/>
        </p:nvCxnSpPr>
        <p:spPr>
          <a:xfrm flipV="1">
            <a:off x="4113970" y="2133600"/>
            <a:ext cx="2362200" cy="419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113970" y="4114800"/>
            <a:ext cx="3277431" cy="2209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368644" name="Picture 4" descr="F:\Arun\JAVA Jan\today\police_officer_12.gif"/>
          <p:cNvPicPr>
            <a:picLocks noChangeAspect="1" noChangeArrowheads="1"/>
          </p:cNvPicPr>
          <p:nvPr/>
        </p:nvPicPr>
        <p:blipFill>
          <a:blip r:embed="rId8" cstate="print"/>
          <a:srcRect/>
          <a:stretch>
            <a:fillRect/>
          </a:stretch>
        </p:blipFill>
        <p:spPr bwMode="auto">
          <a:xfrm>
            <a:off x="7696200" y="3733800"/>
            <a:ext cx="556726" cy="804312"/>
          </a:xfrm>
          <a:prstGeom prst="rect">
            <a:avLst/>
          </a:prstGeom>
          <a:noFill/>
        </p:spPr>
      </p:pic>
      <p:sp>
        <p:nvSpPr>
          <p:cNvPr id="4" name="Slide Number Placeholder 3">
            <a:extLst>
              <a:ext uri="{FF2B5EF4-FFF2-40B4-BE49-F238E27FC236}">
                <a16:creationId xmlns:a16="http://schemas.microsoft.com/office/drawing/2014/main" id="{88BA58E2-0167-43D8-93E6-ACCFF228068E}"/>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2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1.66667E-6 5.08671E-6 C 0.00139 0.00926 0.0033 0.01827 0.00469 0.02752 C 0.00382 0.04926 0.00382 0.06683 -0.00174 0.08671 C -0.00312 0.09827 -0.00434 0.10428 -0.00799 0.11423 C -0.01094 0.12232 -0.01042 0.12995 -0.01441 0.13758 C -0.01701 0.14775 -0.01788 0.157 -0.02396 0.16486 C -0.02639 0.17457 -0.03073 0.18405 -0.03507 0.19238 C -0.04028 0.21365 -0.0533 0.23978 -0.0651 0.25596 C -0.06562 0.25804 -0.06528 0.26105 -0.06667 0.2622 C -0.07153 0.26683 -0.09358 0.27284 -0.1 0.27492 C -0.13733 0.27307 -0.14358 0.27191 -0.17309 0.26428 C -0.17708 0.26174 -0.18177 0.26082 -0.18576 0.25804 C -0.18715 0.25712 -0.1875 0.25457 -0.18889 0.25365 C -0.19253 0.25111 -0.20035 0.24879 -0.20486 0.24741 C -0.21337 0.23978 -0.22274 0.23654 -0.23177 0.23053 C -0.24601 0.22128 -0.26042 0.21457 -0.27621 0.21157 C -0.28142 0.20694 -0.28628 0.20556 -0.29219 0.20301 C -0.29375 0.20163 -0.29514 0.19978 -0.29687 0.19885 C -0.29896 0.19769 -0.30139 0.19816 -0.3033 0.19677 C -0.30469 0.19585 -0.30503 0.19307 -0.30642 0.19238 C -0.30885 0.19099 -0.31181 0.19122 -0.31441 0.1903 C -0.31771 0.18914 -0.32083 0.18752 -0.32396 0.18613 C -0.32552 0.18544 -0.32865 0.18405 -0.32865 0.18405 C -0.33281 0.18475 -0.3375 0.18382 -0.34132 0.18613 C -0.34479 0.18822 -0.3467 0.1933 -0.34931 0.19677 C -0.35278 0.20139 -0.35816 0.20509 -0.36198 0.20926 C -0.36806 0.21596 -0.37517 0.22521 -0.38264 0.22845 C -0.39253 0.23723 -0.4059 0.2407 -0.41753 0.24324 C -0.41476 0.2407 -0.41267 0.23677 -0.40955 0.23469 C -0.4066 0.23284 -0.4 0.23053 -0.4 0.23053 C -0.39514 0.22637 -0.39288 0.2222 -0.38733 0.21989 C -0.37083 0.19723 -0.38819 0.2192 -0.37153 0.20301 C -0.36146 0.1933 -0.3717 0.19931 -0.36198 0.19446 C -0.35469 0.18498 -0.35017 0.17619 -0.34444 0.16486 C -0.34306 0.16232 -0.34219 0.15931 -0.34132 0.15654 C -0.3401 0.15238 -0.3375 0.13943 -0.33819 0.14382 C -0.34045 0.15908 -0.34948 0.18822 -0.35885 0.19677 C -0.36094 0.20509 -0.36285 0.20856 -0.3684 0.21365 C -0.37083 0.22313 -0.37865 0.22937 -0.38576 0.23261 C -0.38993 0.23446 -0.39844 0.23677 -0.39844 0.23677 C -0.40156 0.23608 -0.40521 0.237 -0.40799 0.23469 C -0.40937 0.23353 -0.40486 0.23307 -0.4033 0.23261 C -0.40017 0.23168 -0.39687 0.23145 -0.39375 0.23053 C -0.39045 0.22937 -0.3842 0.22637 -0.3842 0.22637 C -0.37187 0.20902 -0.39149 0.23515 -0.37621 0.21989 C -0.36858 0.21226 -0.36233 0.20209 -0.35399 0.19446 C -0.35104 0.18845 -0.34983 0.18267 -0.34618 0.17758 C -0.34514 0.17296 -0.33802 0.15631 -0.34618 0.16717 C -0.34792 0.17411 -0.35087 0.1822 -0.35399 0.18822 C -0.35573 0.19145 -0.35868 0.19353 -0.36042 0.19677 C -0.3684 0.21111 -0.37257 0.21827 -0.38576 0.22405 C -0.39028 0.23053 -0.4 0.23677 -0.40642 0.23885 C -0.41406 0.24602 -0.42691 0.24694 -0.40174 0.24324 C -0.38437 0.23145 -0.40833 0.24671 -0.38576 0.23677 C -0.38403 0.23608 -0.38281 0.23376 -0.38108 0.23261 C -0.37951 0.23168 -0.37778 0.23122 -0.37621 0.23053 C -0.37344 0.2229 -0.37118 0.21735 -0.36667 0.21157 C -0.37187 0.20463 -0.36788 0.20833 -0.37621 0.20509 C -0.37934 0.20394 -0.38576 0.20093 -0.38576 0.20093 C -0.4 0.18197 -0.37847 0.20879 -0.4 0.1903 C -0.40538 0.18567 -0.40295 0.18613 -0.40642 0.18613 " pathEditMode="relative" ptsTypes="ffffffffffffffffffffffffffffffffffffffffffffffffffffffffffffA">
                                      <p:cBhvr>
                                        <p:cTn id="16" dur="5000" fill="hold"/>
                                        <p:tgtEl>
                                          <p:spTgt spid="368644"/>
                                        </p:tgtEl>
                                        <p:attrNameLst>
                                          <p:attrName>ppt_x</p:attrName>
                                          <p:attrName>ppt_y</p:attrName>
                                        </p:attrNameLst>
                                      </p:cBhvr>
                                    </p:animMotion>
                                  </p:childTnLst>
                                </p:cTn>
                              </p:par>
                              <p:par>
                                <p:cTn id="17" presetID="10" presetClass="exit" presetSubtype="0" fill="hold" nodeType="withEffect">
                                  <p:stCondLst>
                                    <p:cond delay="0"/>
                                  </p:stCondLst>
                                  <p:childTnLst>
                                    <p:animEffect transition="out" filter="fade">
                                      <p:cBhvr>
                                        <p:cTn id="18" dur="2000"/>
                                        <p:tgtEl>
                                          <p:spTgt spid="23"/>
                                        </p:tgtEl>
                                      </p:cBhvr>
                                    </p:animEffect>
                                    <p:set>
                                      <p:cBhvr>
                                        <p:cTn id="19" dur="1" fill="hold">
                                          <p:stCondLst>
                                            <p:cond delay="19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0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56" presetClass="path" presetSubtype="0" accel="50000" decel="50000" fill="hold" nodeType="clickEffect">
                                  <p:stCondLst>
                                    <p:cond delay="0"/>
                                  </p:stCondLst>
                                  <p:childTnLst>
                                    <p:animMotion origin="layout" path="M 3.33333E-6 0 L -0.45417 0.26111 " pathEditMode="relative" rAng="0" ptsTypes="AA">
                                      <p:cBhvr>
                                        <p:cTn id="28" dur="2000" fill="hold"/>
                                        <p:tgtEl>
                                          <p:spTgt spid="367619"/>
                                        </p:tgtEl>
                                        <p:attrNameLst>
                                          <p:attrName>ppt_x</p:attrName>
                                          <p:attrName>ppt_y</p:attrName>
                                        </p:attrNameLst>
                                      </p:cBhvr>
                                      <p:rCtr x="-22700" y="13100"/>
                                    </p:animMotion>
                                  </p:childTnLst>
                                </p:cTn>
                              </p:par>
                              <p:par>
                                <p:cTn id="29" presetID="10" presetClass="exit" presetSubtype="0" fill="hold" nodeType="withEffect">
                                  <p:stCondLst>
                                    <p:cond delay="0"/>
                                  </p:stCondLst>
                                  <p:childTnLst>
                                    <p:animEffect transition="out" filter="fade">
                                      <p:cBhvr>
                                        <p:cTn id="30" dur="2000"/>
                                        <p:tgtEl>
                                          <p:spTgt spid="20"/>
                                        </p:tgtEl>
                                      </p:cBhvr>
                                    </p:animEffect>
                                    <p:set>
                                      <p:cBhvr>
                                        <p:cTn id="31" dur="1" fill="hold">
                                          <p:stCondLst>
                                            <p:cond delay="1999"/>
                                          </p:stCondLst>
                                        </p:cTn>
                                        <p:tgtEl>
                                          <p:spTgt spid="2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8644"/>
                                        </p:tgtEl>
                                        <p:attrNameLst>
                                          <p:attrName>style.visibility</p:attrName>
                                        </p:attrNameLst>
                                      </p:cBhvr>
                                      <p:to>
                                        <p:strVal val="visible"/>
                                      </p:to>
                                    </p:set>
                                    <p:animEffect transition="in" filter="fade">
                                      <p:cBhvr>
                                        <p:cTn id="36" dur="2000"/>
                                        <p:tgtEl>
                                          <p:spTgt spid="368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9"/>
          <p:cNvGrpSpPr/>
          <p:nvPr/>
        </p:nvGrpSpPr>
        <p:grpSpPr>
          <a:xfrm>
            <a:off x="152401" y="2438400"/>
            <a:ext cx="8839200" cy="4876800"/>
            <a:chOff x="228600" y="2590800"/>
            <a:chExt cx="8839200" cy="4876800"/>
          </a:xfrm>
        </p:grpSpPr>
        <p:grpSp>
          <p:nvGrpSpPr>
            <p:cNvPr id="3" name="Group 61"/>
            <p:cNvGrpSpPr/>
            <p:nvPr/>
          </p:nvGrpSpPr>
          <p:grpSpPr>
            <a:xfrm>
              <a:off x="228600" y="2590800"/>
              <a:ext cx="5029200" cy="4876800"/>
              <a:chOff x="2133600" y="1981200"/>
              <a:chExt cx="5029200" cy="4876800"/>
            </a:xfrm>
          </p:grpSpPr>
          <p:grpSp>
            <p:nvGrpSpPr>
              <p:cNvPr id="4" name="Group 57"/>
              <p:cNvGrpSpPr/>
              <p:nvPr/>
            </p:nvGrpSpPr>
            <p:grpSpPr>
              <a:xfrm>
                <a:off x="2209800" y="1981200"/>
                <a:ext cx="4953000" cy="4648200"/>
                <a:chOff x="2209800" y="2895600"/>
                <a:chExt cx="4953000" cy="4648200"/>
              </a:xfrm>
            </p:grpSpPr>
            <p:pic>
              <p:nvPicPr>
                <p:cNvPr id="230405" name="Picture 5" descr="F:\Arun\JAVA Jan\today\More-Truth-About-Twitter.jpg"/>
                <p:cNvPicPr>
                  <a:picLocks noChangeAspect="1" noChangeArrowheads="1"/>
                </p:cNvPicPr>
                <p:nvPr/>
              </p:nvPicPr>
              <p:blipFill>
                <a:blip r:embed="rId3" cstate="print"/>
                <a:srcRect/>
                <a:stretch>
                  <a:fillRect/>
                </a:stretch>
              </p:blipFill>
              <p:spPr bwMode="auto">
                <a:xfrm>
                  <a:off x="2286000" y="2933700"/>
                  <a:ext cx="4762500" cy="4610100"/>
                </a:xfrm>
                <a:prstGeom prst="rect">
                  <a:avLst/>
                </a:prstGeom>
                <a:noFill/>
              </p:spPr>
            </p:pic>
            <p:sp>
              <p:nvSpPr>
                <p:cNvPr id="53" name="Rectangle 52"/>
                <p:cNvSpPr/>
                <p:nvPr/>
              </p:nvSpPr>
              <p:spPr>
                <a:xfrm>
                  <a:off x="2209800" y="2895600"/>
                  <a:ext cx="49530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Rectangle 60"/>
              <p:cNvSpPr/>
              <p:nvPr/>
            </p:nvSpPr>
            <p:spPr>
              <a:xfrm>
                <a:off x="2133600" y="6096000"/>
                <a:ext cx="4953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62"/>
            <p:cNvGrpSpPr/>
            <p:nvPr/>
          </p:nvGrpSpPr>
          <p:grpSpPr>
            <a:xfrm flipH="1">
              <a:off x="3581400" y="2590800"/>
              <a:ext cx="5486400" cy="4876800"/>
              <a:chOff x="2133600" y="1981200"/>
              <a:chExt cx="5029200" cy="4876800"/>
            </a:xfrm>
          </p:grpSpPr>
          <p:grpSp>
            <p:nvGrpSpPr>
              <p:cNvPr id="11" name="Group 57"/>
              <p:cNvGrpSpPr/>
              <p:nvPr/>
            </p:nvGrpSpPr>
            <p:grpSpPr>
              <a:xfrm>
                <a:off x="2209800" y="1981200"/>
                <a:ext cx="4953000" cy="4648200"/>
                <a:chOff x="2209800" y="2895600"/>
                <a:chExt cx="4953000" cy="4648200"/>
              </a:xfrm>
            </p:grpSpPr>
            <p:pic>
              <p:nvPicPr>
                <p:cNvPr id="67" name="Picture 5" descr="F:\Arun\JAVA Jan\today\More-Truth-About-Twitter.jpg"/>
                <p:cNvPicPr>
                  <a:picLocks noChangeAspect="1" noChangeArrowheads="1"/>
                </p:cNvPicPr>
                <p:nvPr/>
              </p:nvPicPr>
              <p:blipFill>
                <a:blip r:embed="rId3" cstate="print"/>
                <a:srcRect/>
                <a:stretch>
                  <a:fillRect/>
                </a:stretch>
              </p:blipFill>
              <p:spPr bwMode="auto">
                <a:xfrm>
                  <a:off x="2286000" y="2933700"/>
                  <a:ext cx="4762500" cy="4610100"/>
                </a:xfrm>
                <a:prstGeom prst="rect">
                  <a:avLst/>
                </a:prstGeom>
                <a:noFill/>
                <a:ln>
                  <a:noFill/>
                </a:ln>
              </p:spPr>
            </p:pic>
            <p:sp>
              <p:nvSpPr>
                <p:cNvPr id="69" name="Rectangle 68"/>
                <p:cNvSpPr/>
                <p:nvPr/>
              </p:nvSpPr>
              <p:spPr>
                <a:xfrm>
                  <a:off x="2209800" y="2895600"/>
                  <a:ext cx="49530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ectangle 64"/>
              <p:cNvSpPr/>
              <p:nvPr/>
            </p:nvSpPr>
            <p:spPr>
              <a:xfrm>
                <a:off x="2133600" y="6096000"/>
                <a:ext cx="4953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1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Distribute Salary ??</a:t>
            </a:r>
          </a:p>
        </p:txBody>
      </p:sp>
      <p:pic>
        <p:nvPicPr>
          <p:cNvPr id="230403" name="Picture 3" descr="F:\Arun\JAVA Jan\today\PROFESSIONALS.png"/>
          <p:cNvPicPr>
            <a:picLocks noChangeAspect="1" noChangeArrowheads="1"/>
          </p:cNvPicPr>
          <p:nvPr/>
        </p:nvPicPr>
        <p:blipFill>
          <a:blip r:embed="rId4" cstate="print"/>
          <a:srcRect/>
          <a:stretch>
            <a:fillRect/>
          </a:stretch>
        </p:blipFill>
        <p:spPr bwMode="auto">
          <a:xfrm>
            <a:off x="6096000" y="2743200"/>
            <a:ext cx="2005013" cy="1379794"/>
          </a:xfrm>
          <a:prstGeom prst="rect">
            <a:avLst/>
          </a:prstGeom>
          <a:noFill/>
          <a:ln>
            <a:noFill/>
          </a:ln>
        </p:spPr>
      </p:pic>
      <p:pic>
        <p:nvPicPr>
          <p:cNvPr id="52" name="Picture 3" descr="F:\Arun\JAVA Jan\today\PROFESSIONALS.png"/>
          <p:cNvPicPr>
            <a:picLocks noChangeAspect="1" noChangeArrowheads="1"/>
          </p:cNvPicPr>
          <p:nvPr/>
        </p:nvPicPr>
        <p:blipFill>
          <a:blip r:embed="rId4" cstate="print"/>
          <a:srcRect/>
          <a:stretch>
            <a:fillRect/>
          </a:stretch>
        </p:blipFill>
        <p:spPr bwMode="auto">
          <a:xfrm flipH="1">
            <a:off x="914401" y="2743200"/>
            <a:ext cx="1981200" cy="1379794"/>
          </a:xfrm>
          <a:prstGeom prst="rect">
            <a:avLst/>
          </a:prstGeom>
          <a:noFill/>
          <a:ln>
            <a:noFill/>
          </a:ln>
        </p:spPr>
      </p:pic>
      <p:pic>
        <p:nvPicPr>
          <p:cNvPr id="229378" name="Picture 2" descr="F:\Arun\JAVA Jan\today\logistics-logo-quiz-29.jpg"/>
          <p:cNvPicPr>
            <a:picLocks noChangeAspect="1" noChangeArrowheads="1"/>
          </p:cNvPicPr>
          <p:nvPr/>
        </p:nvPicPr>
        <p:blipFill>
          <a:blip r:embed="rId5" cstate="print"/>
          <a:srcRect/>
          <a:stretch>
            <a:fillRect/>
          </a:stretch>
        </p:blipFill>
        <p:spPr bwMode="auto">
          <a:xfrm>
            <a:off x="3886200" y="1557157"/>
            <a:ext cx="1366838" cy="1262245"/>
          </a:xfrm>
          <a:prstGeom prst="rect">
            <a:avLst/>
          </a:prstGeom>
          <a:noFill/>
        </p:spPr>
      </p:pic>
      <p:sp>
        <p:nvSpPr>
          <p:cNvPr id="79" name="Down Arrow 78"/>
          <p:cNvSpPr/>
          <p:nvPr/>
        </p:nvSpPr>
        <p:spPr>
          <a:xfrm>
            <a:off x="4343400" y="2667000"/>
            <a:ext cx="381000" cy="12954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80" name="Down Arrow 79"/>
          <p:cNvSpPr/>
          <p:nvPr/>
        </p:nvSpPr>
        <p:spPr>
          <a:xfrm rot="18643992">
            <a:off x="5518992" y="2052903"/>
            <a:ext cx="381000" cy="12954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81" name="Down Arrow 80"/>
          <p:cNvSpPr/>
          <p:nvPr/>
        </p:nvSpPr>
        <p:spPr>
          <a:xfrm rot="2910078">
            <a:off x="3164035" y="2133254"/>
            <a:ext cx="381000" cy="12954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14" name="Slide Number Placeholder 13">
            <a:extLst>
              <a:ext uri="{FF2B5EF4-FFF2-40B4-BE49-F238E27FC236}">
                <a16:creationId xmlns:a16="http://schemas.microsoft.com/office/drawing/2014/main" id="{4D65A08F-4B8C-4121-8EBD-25F8942C7419}"/>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1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Distribute Salary ??</a:t>
            </a:r>
          </a:p>
        </p:txBody>
      </p:sp>
      <p:pic>
        <p:nvPicPr>
          <p:cNvPr id="369667" name="Picture 3" descr="F:\Arun\JAVA Jan\today\office_workers_or_employees_who_got_a_raise_in_salary_0521-1011-0419-3038_SMU.jpg"/>
          <p:cNvPicPr>
            <a:picLocks noChangeAspect="1" noChangeArrowheads="1"/>
          </p:cNvPicPr>
          <p:nvPr/>
        </p:nvPicPr>
        <p:blipFill>
          <a:blip r:embed="rId3" cstate="print"/>
          <a:srcRect/>
          <a:stretch>
            <a:fillRect/>
          </a:stretch>
        </p:blipFill>
        <p:spPr bwMode="auto">
          <a:xfrm>
            <a:off x="1905000" y="1917700"/>
            <a:ext cx="3810000" cy="2425700"/>
          </a:xfrm>
          <a:prstGeom prst="rect">
            <a:avLst/>
          </a:prstGeom>
          <a:noFill/>
        </p:spPr>
      </p:pic>
      <p:pic>
        <p:nvPicPr>
          <p:cNvPr id="369669" name="Picture 5" descr="F:\Arun\JAVA Jan\today\fila.jpg"/>
          <p:cNvPicPr>
            <a:picLocks noChangeAspect="1" noChangeArrowheads="1"/>
          </p:cNvPicPr>
          <p:nvPr/>
        </p:nvPicPr>
        <p:blipFill>
          <a:blip r:embed="rId4" cstate="print"/>
          <a:srcRect/>
          <a:stretch>
            <a:fillRect/>
          </a:stretch>
        </p:blipFill>
        <p:spPr bwMode="auto">
          <a:xfrm flipH="1">
            <a:off x="0" y="3810000"/>
            <a:ext cx="4064000" cy="3048000"/>
          </a:xfrm>
          <a:prstGeom prst="rect">
            <a:avLst/>
          </a:prstGeom>
          <a:noFill/>
        </p:spPr>
      </p:pic>
      <p:pic>
        <p:nvPicPr>
          <p:cNvPr id="369668" name="Picture 4" descr="F:\Arun\JAVA Jan\today\cartoon_line_big.jpg"/>
          <p:cNvPicPr>
            <a:picLocks noChangeAspect="1" noChangeArrowheads="1"/>
          </p:cNvPicPr>
          <p:nvPr/>
        </p:nvPicPr>
        <p:blipFill>
          <a:blip r:embed="rId5" cstate="print"/>
          <a:srcRect/>
          <a:stretch>
            <a:fillRect/>
          </a:stretch>
        </p:blipFill>
        <p:spPr bwMode="auto">
          <a:xfrm flipH="1">
            <a:off x="3124200" y="4953000"/>
            <a:ext cx="3962400" cy="1667510"/>
          </a:xfrm>
          <a:prstGeom prst="rect">
            <a:avLst/>
          </a:prstGeom>
          <a:noFill/>
        </p:spPr>
      </p:pic>
      <p:pic>
        <p:nvPicPr>
          <p:cNvPr id="369670" name="Picture 6" descr="F:\Arun\JAVA Jan\today\shutterstock_29315401.jpg"/>
          <p:cNvPicPr>
            <a:picLocks noChangeAspect="1" noChangeArrowheads="1"/>
          </p:cNvPicPr>
          <p:nvPr/>
        </p:nvPicPr>
        <p:blipFill>
          <a:blip r:embed="rId6" cstate="print"/>
          <a:srcRect/>
          <a:stretch>
            <a:fillRect/>
          </a:stretch>
        </p:blipFill>
        <p:spPr bwMode="auto">
          <a:xfrm>
            <a:off x="6324601" y="3962400"/>
            <a:ext cx="914400" cy="1066800"/>
          </a:xfrm>
          <a:prstGeom prst="rect">
            <a:avLst/>
          </a:prstGeom>
          <a:noFill/>
        </p:spPr>
      </p:pic>
      <p:grpSp>
        <p:nvGrpSpPr>
          <p:cNvPr id="36" name="Group 35"/>
          <p:cNvGrpSpPr/>
          <p:nvPr/>
        </p:nvGrpSpPr>
        <p:grpSpPr>
          <a:xfrm>
            <a:off x="7086601" y="2778789"/>
            <a:ext cx="2275785" cy="3409269"/>
            <a:chOff x="7114063" y="2778787"/>
            <a:chExt cx="2275785" cy="3409269"/>
          </a:xfrm>
        </p:grpSpPr>
        <p:pic>
          <p:nvPicPr>
            <p:cNvPr id="369666" name="Picture 2" descr="F:\Arun\JAVA Jan\today\7991875_s.jpg"/>
            <p:cNvPicPr>
              <a:picLocks noChangeAspect="1" noChangeArrowheads="1"/>
            </p:cNvPicPr>
            <p:nvPr/>
          </p:nvPicPr>
          <p:blipFill>
            <a:blip r:embed="rId7" cstate="print"/>
            <a:srcRect/>
            <a:stretch>
              <a:fillRect/>
            </a:stretch>
          </p:blipFill>
          <p:spPr bwMode="auto">
            <a:xfrm>
              <a:off x="7239000" y="2778787"/>
              <a:ext cx="1923017" cy="1793213"/>
            </a:xfrm>
            <a:prstGeom prst="rect">
              <a:avLst/>
            </a:prstGeom>
            <a:noFill/>
          </p:spPr>
        </p:pic>
        <p:pic>
          <p:nvPicPr>
            <p:cNvPr id="369672" name="Picture 8" descr="F:\Arun\JAVA Jan\today\Big_Stick.png"/>
            <p:cNvPicPr>
              <a:picLocks noChangeAspect="1" noChangeArrowheads="1"/>
            </p:cNvPicPr>
            <p:nvPr/>
          </p:nvPicPr>
          <p:blipFill>
            <a:blip r:embed="rId8" cstate="print"/>
            <a:srcRect/>
            <a:stretch>
              <a:fillRect/>
            </a:stretch>
          </p:blipFill>
          <p:spPr bwMode="auto">
            <a:xfrm rot="3378381">
              <a:off x="6887209" y="4748777"/>
              <a:ext cx="1666133" cy="1212426"/>
            </a:xfrm>
            <a:prstGeom prst="rect">
              <a:avLst/>
            </a:prstGeom>
            <a:noFill/>
          </p:spPr>
        </p:pic>
        <p:pic>
          <p:nvPicPr>
            <p:cNvPr id="33" name="Picture 8" descr="F:\Arun\JAVA Jan\today\Big_Stick.png"/>
            <p:cNvPicPr>
              <a:picLocks noChangeAspect="1" noChangeArrowheads="1"/>
            </p:cNvPicPr>
            <p:nvPr/>
          </p:nvPicPr>
          <p:blipFill>
            <a:blip r:embed="rId8" cstate="print"/>
            <a:srcRect/>
            <a:stretch>
              <a:fillRect/>
            </a:stretch>
          </p:blipFill>
          <p:spPr bwMode="auto">
            <a:xfrm rot="3378381">
              <a:off x="7950568" y="4538010"/>
              <a:ext cx="1666133" cy="1212426"/>
            </a:xfrm>
            <a:prstGeom prst="rect">
              <a:avLst/>
            </a:prstGeom>
            <a:noFill/>
          </p:spPr>
        </p:pic>
      </p:grpSp>
      <p:pic>
        <p:nvPicPr>
          <p:cNvPr id="369673" name="Picture 9" descr="F:\Arun\JAVA Jan\today\11949844791857354195cassa_d_39_epoca_archite_01.svg.hi.png"/>
          <p:cNvPicPr>
            <a:picLocks noChangeAspect="1" noChangeArrowheads="1"/>
          </p:cNvPicPr>
          <p:nvPr/>
        </p:nvPicPr>
        <p:blipFill>
          <a:blip r:embed="rId9" cstate="print"/>
          <a:srcRect/>
          <a:stretch>
            <a:fillRect/>
          </a:stretch>
        </p:blipFill>
        <p:spPr bwMode="auto">
          <a:xfrm flipH="1">
            <a:off x="6899276" y="2643793"/>
            <a:ext cx="1101724" cy="1166209"/>
          </a:xfrm>
          <a:prstGeom prst="rect">
            <a:avLst/>
          </a:prstGeom>
          <a:noFill/>
        </p:spPr>
      </p:pic>
      <p:sp>
        <p:nvSpPr>
          <p:cNvPr id="2" name="Slide Number Placeholder 1">
            <a:extLst>
              <a:ext uri="{FF2B5EF4-FFF2-40B4-BE49-F238E27FC236}">
                <a16:creationId xmlns:a16="http://schemas.microsoft.com/office/drawing/2014/main" id="{A9AEA465-6AF4-41E7-850B-7837CCCB931D}"/>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152401" y="1752600"/>
            <a:ext cx="8839200" cy="3657600"/>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Distributed Environment</a:t>
            </a:r>
          </a:p>
        </p:txBody>
      </p:sp>
      <p:sp>
        <p:nvSpPr>
          <p:cNvPr id="18" name="Rectangle 17"/>
          <p:cNvSpPr/>
          <p:nvPr/>
        </p:nvSpPr>
        <p:spPr>
          <a:xfrm>
            <a:off x="457200" y="2214265"/>
            <a:ext cx="3505200" cy="3048000"/>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pitchFamily="18" charset="0"/>
            </a:endParaRPr>
          </a:p>
        </p:txBody>
      </p:sp>
      <p:sp>
        <p:nvSpPr>
          <p:cNvPr id="19" name="Rectangle 18"/>
          <p:cNvSpPr/>
          <p:nvPr/>
        </p:nvSpPr>
        <p:spPr>
          <a:xfrm>
            <a:off x="4495800" y="2214265"/>
            <a:ext cx="2057400" cy="2743200"/>
          </a:xfrm>
          <a:prstGeom prst="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pitchFamily="18" charset="0"/>
            </a:endParaRPr>
          </a:p>
        </p:txBody>
      </p:sp>
      <p:sp>
        <p:nvSpPr>
          <p:cNvPr id="23" name="TextBox 22"/>
          <p:cNvSpPr txBox="1"/>
          <p:nvPr/>
        </p:nvSpPr>
        <p:spPr>
          <a:xfrm>
            <a:off x="457200" y="1752600"/>
            <a:ext cx="3429000" cy="461665"/>
          </a:xfrm>
          <a:prstGeom prst="rect">
            <a:avLst/>
          </a:prstGeom>
          <a:noFill/>
        </p:spPr>
        <p:txBody>
          <a:bodyPr wrap="square" rtlCol="0">
            <a:spAutoFit/>
          </a:bodyPr>
          <a:lstStyle/>
          <a:p>
            <a:pPr algn="ctr"/>
            <a:r>
              <a:rPr lang="en-US" sz="2400" dirty="0">
                <a:solidFill>
                  <a:schemeClr val="bg1"/>
                </a:solidFill>
                <a:latin typeface="Century" pitchFamily="18" charset="0"/>
              </a:rPr>
              <a:t>UI</a:t>
            </a:r>
          </a:p>
        </p:txBody>
      </p:sp>
      <p:sp>
        <p:nvSpPr>
          <p:cNvPr id="24" name="TextBox 23"/>
          <p:cNvSpPr txBox="1"/>
          <p:nvPr/>
        </p:nvSpPr>
        <p:spPr>
          <a:xfrm>
            <a:off x="4495801" y="1757067"/>
            <a:ext cx="1981200" cy="461665"/>
          </a:xfrm>
          <a:prstGeom prst="rect">
            <a:avLst/>
          </a:prstGeom>
          <a:noFill/>
        </p:spPr>
        <p:txBody>
          <a:bodyPr wrap="square" rtlCol="0">
            <a:spAutoFit/>
          </a:bodyPr>
          <a:lstStyle/>
          <a:p>
            <a:pPr algn="ctr"/>
            <a:r>
              <a:rPr lang="en-US" sz="2400" dirty="0">
                <a:solidFill>
                  <a:schemeClr val="bg1"/>
                </a:solidFill>
                <a:latin typeface="Century" pitchFamily="18" charset="0"/>
              </a:rPr>
              <a:t>BL</a:t>
            </a:r>
          </a:p>
        </p:txBody>
      </p:sp>
      <p:sp>
        <p:nvSpPr>
          <p:cNvPr id="25" name="TextBox 24"/>
          <p:cNvSpPr txBox="1"/>
          <p:nvPr/>
        </p:nvSpPr>
        <p:spPr>
          <a:xfrm>
            <a:off x="7086600" y="1757067"/>
            <a:ext cx="1600200" cy="461665"/>
          </a:xfrm>
          <a:prstGeom prst="rect">
            <a:avLst/>
          </a:prstGeom>
          <a:noFill/>
        </p:spPr>
        <p:txBody>
          <a:bodyPr wrap="square" rtlCol="0">
            <a:spAutoFit/>
          </a:bodyPr>
          <a:lstStyle/>
          <a:p>
            <a:pPr algn="ctr"/>
            <a:r>
              <a:rPr lang="en-US" sz="2400" dirty="0">
                <a:solidFill>
                  <a:schemeClr val="bg1"/>
                </a:solidFill>
                <a:latin typeface="Century" pitchFamily="18" charset="0"/>
              </a:rPr>
              <a:t>DB</a:t>
            </a:r>
          </a:p>
        </p:txBody>
      </p:sp>
      <p:sp>
        <p:nvSpPr>
          <p:cNvPr id="17" name="TextBox 16"/>
          <p:cNvSpPr txBox="1"/>
          <p:nvPr/>
        </p:nvSpPr>
        <p:spPr>
          <a:xfrm>
            <a:off x="457202" y="2290465"/>
            <a:ext cx="3352800" cy="523220"/>
          </a:xfrm>
          <a:prstGeom prst="rect">
            <a:avLst/>
          </a:prstGeom>
          <a:noFill/>
        </p:spPr>
        <p:txBody>
          <a:bodyPr wrap="square" rtlCol="0">
            <a:spAutoFit/>
          </a:bodyPr>
          <a:lstStyle/>
          <a:p>
            <a:pPr algn="ctr"/>
            <a:r>
              <a:rPr lang="en-US" sz="2800" dirty="0">
                <a:latin typeface="Century" pitchFamily="18" charset="0"/>
              </a:rPr>
              <a:t>Salary System</a:t>
            </a:r>
            <a:endParaRPr lang="en-IN" sz="2800" dirty="0">
              <a:latin typeface="Century" pitchFamily="18" charset="0"/>
            </a:endParaRPr>
          </a:p>
        </p:txBody>
      </p:sp>
      <p:sp>
        <p:nvSpPr>
          <p:cNvPr id="20" name="Rectangle 19"/>
          <p:cNvSpPr/>
          <p:nvPr/>
        </p:nvSpPr>
        <p:spPr>
          <a:xfrm>
            <a:off x="2362200" y="3052465"/>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9131458744</a:t>
            </a:r>
            <a:endParaRPr lang="en-IN" dirty="0">
              <a:solidFill>
                <a:schemeClr val="tx1"/>
              </a:solidFill>
            </a:endParaRPr>
          </a:p>
        </p:txBody>
      </p:sp>
      <p:sp>
        <p:nvSpPr>
          <p:cNvPr id="21" name="TextBox 20"/>
          <p:cNvSpPr txBox="1"/>
          <p:nvPr/>
        </p:nvSpPr>
        <p:spPr>
          <a:xfrm>
            <a:off x="457201" y="3052465"/>
            <a:ext cx="1905000" cy="369332"/>
          </a:xfrm>
          <a:prstGeom prst="rect">
            <a:avLst/>
          </a:prstGeom>
          <a:noFill/>
        </p:spPr>
        <p:txBody>
          <a:bodyPr wrap="square" rtlCol="0">
            <a:spAutoFit/>
          </a:bodyPr>
          <a:lstStyle/>
          <a:p>
            <a:r>
              <a:rPr lang="en-US" dirty="0"/>
              <a:t>Company  Acc No</a:t>
            </a:r>
            <a:endParaRPr lang="en-IN" dirty="0"/>
          </a:p>
        </p:txBody>
      </p:sp>
      <p:sp>
        <p:nvSpPr>
          <p:cNvPr id="26" name="Rectangle 25"/>
          <p:cNvSpPr/>
          <p:nvPr/>
        </p:nvSpPr>
        <p:spPr>
          <a:xfrm>
            <a:off x="2362200" y="3662065"/>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4125586954</a:t>
            </a:r>
            <a:endParaRPr lang="en-IN" dirty="0">
              <a:solidFill>
                <a:schemeClr val="tx1"/>
              </a:solidFill>
            </a:endParaRPr>
          </a:p>
        </p:txBody>
      </p:sp>
      <p:sp>
        <p:nvSpPr>
          <p:cNvPr id="27" name="TextBox 26"/>
          <p:cNvSpPr txBox="1"/>
          <p:nvPr/>
        </p:nvSpPr>
        <p:spPr>
          <a:xfrm>
            <a:off x="457201" y="3662065"/>
            <a:ext cx="1905000" cy="369332"/>
          </a:xfrm>
          <a:prstGeom prst="rect">
            <a:avLst/>
          </a:prstGeom>
          <a:noFill/>
        </p:spPr>
        <p:txBody>
          <a:bodyPr wrap="square" rtlCol="0">
            <a:spAutoFit/>
          </a:bodyPr>
          <a:lstStyle/>
          <a:p>
            <a:r>
              <a:rPr lang="en-US" dirty="0"/>
              <a:t>Employee Acc No</a:t>
            </a:r>
            <a:endParaRPr lang="en-IN" dirty="0"/>
          </a:p>
        </p:txBody>
      </p:sp>
      <p:sp>
        <p:nvSpPr>
          <p:cNvPr id="30" name="Rounded Rectangle 29"/>
          <p:cNvSpPr/>
          <p:nvPr/>
        </p:nvSpPr>
        <p:spPr>
          <a:xfrm>
            <a:off x="1066801" y="4500265"/>
            <a:ext cx="2514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entury" pitchFamily="18" charset="0"/>
              </a:rPr>
              <a:t>Transfer Salary</a:t>
            </a:r>
            <a:endParaRPr lang="en-IN" sz="2400" dirty="0">
              <a:solidFill>
                <a:schemeClr val="tx1"/>
              </a:solidFill>
              <a:latin typeface="Century" pitchFamily="18" charset="0"/>
            </a:endParaRPr>
          </a:p>
        </p:txBody>
      </p:sp>
      <p:sp>
        <p:nvSpPr>
          <p:cNvPr id="33" name="Can 32"/>
          <p:cNvSpPr/>
          <p:nvPr/>
        </p:nvSpPr>
        <p:spPr>
          <a:xfrm>
            <a:off x="7086600" y="2290465"/>
            <a:ext cx="1600200" cy="2286000"/>
          </a:xfrm>
          <a:prstGeom prst="can">
            <a:avLst/>
          </a:prstGeom>
          <a:solidFill>
            <a:schemeClr val="accent3">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34" name="TextBox 33"/>
          <p:cNvSpPr txBox="1"/>
          <p:nvPr/>
        </p:nvSpPr>
        <p:spPr>
          <a:xfrm>
            <a:off x="7086600" y="3052465"/>
            <a:ext cx="1600200" cy="400110"/>
          </a:xfrm>
          <a:prstGeom prst="rect">
            <a:avLst/>
          </a:prstGeom>
          <a:noFill/>
        </p:spPr>
        <p:txBody>
          <a:bodyPr wrap="square" rtlCol="0">
            <a:spAutoFit/>
          </a:bodyPr>
          <a:lstStyle/>
          <a:p>
            <a:pPr algn="ctr"/>
            <a:r>
              <a:rPr lang="en-US" sz="2000" dirty="0"/>
              <a:t>Debit</a:t>
            </a:r>
            <a:endParaRPr lang="en-IN" sz="2000" dirty="0"/>
          </a:p>
        </p:txBody>
      </p:sp>
      <p:sp>
        <p:nvSpPr>
          <p:cNvPr id="35" name="TextBox 34"/>
          <p:cNvSpPr txBox="1"/>
          <p:nvPr/>
        </p:nvSpPr>
        <p:spPr>
          <a:xfrm>
            <a:off x="7086600" y="3509665"/>
            <a:ext cx="1600200" cy="400110"/>
          </a:xfrm>
          <a:prstGeom prst="rect">
            <a:avLst/>
          </a:prstGeom>
          <a:noFill/>
        </p:spPr>
        <p:txBody>
          <a:bodyPr wrap="square" rtlCol="0">
            <a:spAutoFit/>
          </a:bodyPr>
          <a:lstStyle/>
          <a:p>
            <a:pPr algn="ctr"/>
            <a:r>
              <a:rPr lang="en-US" sz="2000" dirty="0"/>
              <a:t>Credit</a:t>
            </a:r>
            <a:endParaRPr lang="en-IN" sz="2000" dirty="0"/>
          </a:p>
        </p:txBody>
      </p:sp>
      <p:pic>
        <p:nvPicPr>
          <p:cNvPr id="231429" name="Picture 5" descr="F:\Arun\JAVA Jan\today\loading2.gif"/>
          <p:cNvPicPr>
            <a:picLocks noChangeAspect="1" noChangeArrowheads="1" noCrop="1"/>
          </p:cNvPicPr>
          <p:nvPr/>
        </p:nvPicPr>
        <p:blipFill>
          <a:blip r:embed="rId3" cstate="print"/>
          <a:srcRect/>
          <a:stretch>
            <a:fillRect/>
          </a:stretch>
        </p:blipFill>
        <p:spPr bwMode="auto">
          <a:xfrm>
            <a:off x="4648200" y="2671465"/>
            <a:ext cx="1752600" cy="1752600"/>
          </a:xfrm>
          <a:prstGeom prst="rect">
            <a:avLst/>
          </a:prstGeom>
          <a:noFill/>
        </p:spPr>
      </p:pic>
      <p:cxnSp>
        <p:nvCxnSpPr>
          <p:cNvPr id="43" name="Straight Connector 42"/>
          <p:cNvCxnSpPr/>
          <p:nvPr/>
        </p:nvCxnSpPr>
        <p:spPr>
          <a:xfrm>
            <a:off x="4191000" y="1676400"/>
            <a:ext cx="0" cy="3886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81800" y="1676400"/>
            <a:ext cx="0" cy="3886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57200" y="5562600"/>
            <a:ext cx="2438400" cy="369332"/>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dirty="0">
                <a:latin typeface="Century" pitchFamily="18" charset="0"/>
              </a:rPr>
              <a:t>1 Transaction = 2MB</a:t>
            </a:r>
            <a:endParaRPr lang="en-IN" dirty="0">
              <a:latin typeface="Century" pitchFamily="18" charset="0"/>
            </a:endParaRPr>
          </a:p>
        </p:txBody>
      </p:sp>
      <p:sp>
        <p:nvSpPr>
          <p:cNvPr id="54" name="TextBox 53"/>
          <p:cNvSpPr txBox="1"/>
          <p:nvPr/>
        </p:nvSpPr>
        <p:spPr>
          <a:xfrm>
            <a:off x="3505200" y="1219202"/>
            <a:ext cx="2286000" cy="461665"/>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400" dirty="0">
                <a:latin typeface="Century" pitchFamily="18" charset="0"/>
              </a:rPr>
              <a:t>2GB Machine</a:t>
            </a:r>
            <a:endParaRPr lang="en-IN" sz="2400" dirty="0">
              <a:latin typeface="Century" pitchFamily="18" charset="0"/>
            </a:endParaRPr>
          </a:p>
        </p:txBody>
      </p:sp>
      <p:sp>
        <p:nvSpPr>
          <p:cNvPr id="55" name="TextBox 54"/>
          <p:cNvSpPr txBox="1"/>
          <p:nvPr/>
        </p:nvSpPr>
        <p:spPr>
          <a:xfrm>
            <a:off x="3505200" y="5574268"/>
            <a:ext cx="5029200" cy="36933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dirty="0">
                <a:solidFill>
                  <a:schemeClr val="bg1"/>
                </a:solidFill>
                <a:latin typeface="Century" pitchFamily="18" charset="0"/>
              </a:rPr>
              <a:t>Max. no of transactions = 2GB / 2MB = 1024</a:t>
            </a:r>
            <a:endParaRPr lang="en-IN" dirty="0">
              <a:solidFill>
                <a:schemeClr val="bg1"/>
              </a:solidFill>
              <a:latin typeface="Century" pitchFamily="18" charset="0"/>
            </a:endParaRPr>
          </a:p>
        </p:txBody>
      </p:sp>
      <p:sp>
        <p:nvSpPr>
          <p:cNvPr id="62" name="TextBox 61"/>
          <p:cNvSpPr txBox="1"/>
          <p:nvPr/>
        </p:nvSpPr>
        <p:spPr>
          <a:xfrm>
            <a:off x="1828800" y="6019802"/>
            <a:ext cx="3276600" cy="461665"/>
          </a:xfrm>
          <a:prstGeom prst="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buFont typeface="Wingdings" pitchFamily="2" charset="2"/>
              <a:buChar char="v"/>
            </a:pPr>
            <a:r>
              <a:rPr lang="en-US" sz="2400" dirty="0">
                <a:latin typeface="Century" pitchFamily="18" charset="0"/>
              </a:rPr>
              <a:t>Vertical Scaling</a:t>
            </a:r>
            <a:endParaRPr lang="en-IN" sz="2400" dirty="0">
              <a:latin typeface="Century" pitchFamily="18" charset="0"/>
            </a:endParaRPr>
          </a:p>
        </p:txBody>
      </p:sp>
      <p:sp>
        <p:nvSpPr>
          <p:cNvPr id="61" name="TextBox 60"/>
          <p:cNvSpPr txBox="1"/>
          <p:nvPr/>
        </p:nvSpPr>
        <p:spPr>
          <a:xfrm>
            <a:off x="4800600" y="6248402"/>
            <a:ext cx="3276600" cy="461665"/>
          </a:xfrm>
          <a:prstGeom prst="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buFont typeface="Wingdings" pitchFamily="2" charset="2"/>
              <a:buChar char="v"/>
            </a:pPr>
            <a:r>
              <a:rPr lang="en-US" sz="2400" dirty="0">
                <a:latin typeface="Century" pitchFamily="18" charset="0"/>
              </a:rPr>
              <a:t>Horizontal Scaling</a:t>
            </a:r>
            <a:endParaRPr lang="en-IN" sz="2400" dirty="0">
              <a:latin typeface="Century" pitchFamily="18" charset="0"/>
            </a:endParaRPr>
          </a:p>
        </p:txBody>
      </p:sp>
      <p:sp>
        <p:nvSpPr>
          <p:cNvPr id="64" name="TextBox 63"/>
          <p:cNvSpPr txBox="1"/>
          <p:nvPr/>
        </p:nvSpPr>
        <p:spPr>
          <a:xfrm>
            <a:off x="3505200" y="1219202"/>
            <a:ext cx="2286000" cy="461665"/>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400" dirty="0">
                <a:latin typeface="Century" pitchFamily="18" charset="0"/>
              </a:rPr>
              <a:t>4GB Machine</a:t>
            </a:r>
            <a:endParaRPr lang="en-IN" sz="2400" dirty="0">
              <a:latin typeface="Century" pitchFamily="18" charset="0"/>
            </a:endParaRPr>
          </a:p>
        </p:txBody>
      </p:sp>
      <p:sp>
        <p:nvSpPr>
          <p:cNvPr id="36" name="Right Arrow 35"/>
          <p:cNvSpPr/>
          <p:nvPr/>
        </p:nvSpPr>
        <p:spPr>
          <a:xfrm>
            <a:off x="4038600" y="3357265"/>
            <a:ext cx="457200" cy="4572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ight Arrow 36"/>
          <p:cNvSpPr/>
          <p:nvPr/>
        </p:nvSpPr>
        <p:spPr>
          <a:xfrm>
            <a:off x="6477000" y="3052465"/>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ight Arrow 37"/>
          <p:cNvSpPr/>
          <p:nvPr/>
        </p:nvSpPr>
        <p:spPr>
          <a:xfrm>
            <a:off x="6477000" y="3509665"/>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584B5738-B05C-4177-8426-F92DEF6CCC27}"/>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0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0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0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20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fill="hold"/>
                                        <p:tgtEl>
                                          <p:spTgt spid="44"/>
                                        </p:tgtEl>
                                        <p:attrNameLst>
                                          <p:attrName>ppt_x</p:attrName>
                                        </p:attrNameLst>
                                      </p:cBhvr>
                                      <p:tavLst>
                                        <p:tav tm="0">
                                          <p:val>
                                            <p:strVal val="#ppt_x"/>
                                          </p:val>
                                        </p:tav>
                                        <p:tav tm="100000">
                                          <p:val>
                                            <p:strVal val="#ppt_x"/>
                                          </p:val>
                                        </p:tav>
                                      </p:tavLst>
                                    </p:anim>
                                    <p:anim calcmode="lin" valueType="num">
                                      <p:cBhvr additive="base">
                                        <p:cTn id="4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62" grpId="0" animBg="1"/>
      <p:bldP spid="61" grpId="0" animBg="1"/>
      <p:bldP spid="6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p:cNvGrpSpPr/>
          <p:nvPr/>
        </p:nvGrpSpPr>
        <p:grpSpPr>
          <a:xfrm>
            <a:off x="4267201" y="1981200"/>
            <a:ext cx="2362200" cy="4419600"/>
            <a:chOff x="4343400" y="1752600"/>
            <a:chExt cx="2362200" cy="4419600"/>
          </a:xfrm>
        </p:grpSpPr>
        <p:sp>
          <p:nvSpPr>
            <p:cNvPr id="31" name="Rectangle 30"/>
            <p:cNvSpPr/>
            <p:nvPr/>
          </p:nvSpPr>
          <p:spPr>
            <a:xfrm>
              <a:off x="4343400" y="1752600"/>
              <a:ext cx="2362200" cy="4419600"/>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95800" y="2362200"/>
              <a:ext cx="2057400" cy="2743200"/>
            </a:xfrm>
            <a:prstGeom prst="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pitchFamily="18" charset="0"/>
              </a:endParaRPr>
            </a:p>
          </p:txBody>
        </p:sp>
        <p:sp>
          <p:nvSpPr>
            <p:cNvPr id="24" name="TextBox 23"/>
            <p:cNvSpPr txBox="1"/>
            <p:nvPr/>
          </p:nvSpPr>
          <p:spPr>
            <a:xfrm>
              <a:off x="4495800" y="1905000"/>
              <a:ext cx="1981200" cy="461665"/>
            </a:xfrm>
            <a:prstGeom prst="rect">
              <a:avLst/>
            </a:prstGeom>
            <a:noFill/>
          </p:spPr>
          <p:txBody>
            <a:bodyPr wrap="square" rtlCol="0">
              <a:spAutoFit/>
            </a:bodyPr>
            <a:lstStyle/>
            <a:p>
              <a:pPr algn="ctr"/>
              <a:r>
                <a:rPr lang="en-US" sz="2400" dirty="0">
                  <a:solidFill>
                    <a:schemeClr val="bg1"/>
                  </a:solidFill>
                  <a:latin typeface="Century" pitchFamily="18" charset="0"/>
                </a:rPr>
                <a:t>BL</a:t>
              </a:r>
            </a:p>
          </p:txBody>
        </p:sp>
        <p:pic>
          <p:nvPicPr>
            <p:cNvPr id="231429" name="Picture 5" descr="F:\Arun\JAVA Jan\today\loading2.gif"/>
            <p:cNvPicPr>
              <a:picLocks noChangeAspect="1" noChangeArrowheads="1" noCrop="1"/>
            </p:cNvPicPr>
            <p:nvPr/>
          </p:nvPicPr>
          <p:blipFill>
            <a:blip r:embed="rId3" cstate="print"/>
            <a:srcRect/>
            <a:stretch>
              <a:fillRect/>
            </a:stretch>
          </p:blipFill>
          <p:spPr bwMode="auto">
            <a:xfrm>
              <a:off x="4648200" y="2819400"/>
              <a:ext cx="1752600" cy="1752600"/>
            </a:xfrm>
            <a:prstGeom prst="rect">
              <a:avLst/>
            </a:prstGeom>
            <a:noFill/>
          </p:spPr>
        </p:pic>
      </p:grpSp>
      <p:grpSp>
        <p:nvGrpSpPr>
          <p:cNvPr id="3"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4"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Distributed Environment</a:t>
            </a:r>
          </a:p>
        </p:txBody>
      </p:sp>
      <p:grpSp>
        <p:nvGrpSpPr>
          <p:cNvPr id="6" name="Group 27"/>
          <p:cNvGrpSpPr/>
          <p:nvPr/>
        </p:nvGrpSpPr>
        <p:grpSpPr>
          <a:xfrm>
            <a:off x="152400" y="1981200"/>
            <a:ext cx="3810000" cy="4419600"/>
            <a:chOff x="304800" y="1752600"/>
            <a:chExt cx="3810000" cy="4419600"/>
          </a:xfrm>
        </p:grpSpPr>
        <p:sp>
          <p:nvSpPr>
            <p:cNvPr id="82" name="Rectangle 81"/>
            <p:cNvSpPr/>
            <p:nvPr/>
          </p:nvSpPr>
          <p:spPr>
            <a:xfrm>
              <a:off x="304800" y="1752600"/>
              <a:ext cx="3810000" cy="4419600"/>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7200" y="2362200"/>
              <a:ext cx="3505200" cy="3048000"/>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pitchFamily="18" charset="0"/>
              </a:endParaRPr>
            </a:p>
          </p:txBody>
        </p:sp>
        <p:sp>
          <p:nvSpPr>
            <p:cNvPr id="23" name="TextBox 22"/>
            <p:cNvSpPr txBox="1"/>
            <p:nvPr/>
          </p:nvSpPr>
          <p:spPr>
            <a:xfrm>
              <a:off x="457200" y="1900535"/>
              <a:ext cx="3429000" cy="461665"/>
            </a:xfrm>
            <a:prstGeom prst="rect">
              <a:avLst/>
            </a:prstGeom>
            <a:noFill/>
          </p:spPr>
          <p:txBody>
            <a:bodyPr wrap="square" rtlCol="0">
              <a:spAutoFit/>
            </a:bodyPr>
            <a:lstStyle/>
            <a:p>
              <a:pPr algn="ctr"/>
              <a:r>
                <a:rPr lang="en-US" sz="2400" dirty="0">
                  <a:solidFill>
                    <a:schemeClr val="bg1"/>
                  </a:solidFill>
                  <a:latin typeface="Century" pitchFamily="18" charset="0"/>
                </a:rPr>
                <a:t>UI</a:t>
              </a:r>
            </a:p>
          </p:txBody>
        </p:sp>
        <p:sp>
          <p:nvSpPr>
            <p:cNvPr id="17" name="TextBox 16"/>
            <p:cNvSpPr txBox="1"/>
            <p:nvPr/>
          </p:nvSpPr>
          <p:spPr>
            <a:xfrm>
              <a:off x="457201" y="2438400"/>
              <a:ext cx="3352800" cy="523220"/>
            </a:xfrm>
            <a:prstGeom prst="rect">
              <a:avLst/>
            </a:prstGeom>
            <a:noFill/>
          </p:spPr>
          <p:txBody>
            <a:bodyPr wrap="square" rtlCol="0">
              <a:spAutoFit/>
            </a:bodyPr>
            <a:lstStyle/>
            <a:p>
              <a:pPr algn="ctr"/>
              <a:r>
                <a:rPr lang="en-US" sz="2800" dirty="0">
                  <a:latin typeface="Century" pitchFamily="18" charset="0"/>
                </a:rPr>
                <a:t>Salary System</a:t>
              </a:r>
              <a:endParaRPr lang="en-IN" sz="2800" dirty="0">
                <a:latin typeface="Century" pitchFamily="18" charset="0"/>
              </a:endParaRPr>
            </a:p>
          </p:txBody>
        </p:sp>
        <p:sp>
          <p:nvSpPr>
            <p:cNvPr id="20" name="Rectangle 19"/>
            <p:cNvSpPr/>
            <p:nvPr/>
          </p:nvSpPr>
          <p:spPr>
            <a:xfrm>
              <a:off x="2362200" y="3200400"/>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9131458744</a:t>
              </a:r>
              <a:endParaRPr lang="en-IN" dirty="0">
                <a:solidFill>
                  <a:schemeClr val="tx1"/>
                </a:solidFill>
              </a:endParaRPr>
            </a:p>
          </p:txBody>
        </p:sp>
        <p:sp>
          <p:nvSpPr>
            <p:cNvPr id="21" name="TextBox 20"/>
            <p:cNvSpPr txBox="1"/>
            <p:nvPr/>
          </p:nvSpPr>
          <p:spPr>
            <a:xfrm>
              <a:off x="457200" y="3200400"/>
              <a:ext cx="1905000" cy="369332"/>
            </a:xfrm>
            <a:prstGeom prst="rect">
              <a:avLst/>
            </a:prstGeom>
            <a:noFill/>
          </p:spPr>
          <p:txBody>
            <a:bodyPr wrap="square" rtlCol="0">
              <a:spAutoFit/>
            </a:bodyPr>
            <a:lstStyle/>
            <a:p>
              <a:r>
                <a:rPr lang="en-US" dirty="0"/>
                <a:t>Company  Acc No</a:t>
              </a:r>
              <a:endParaRPr lang="en-IN" dirty="0"/>
            </a:p>
          </p:txBody>
        </p:sp>
        <p:sp>
          <p:nvSpPr>
            <p:cNvPr id="26" name="Rectangle 25"/>
            <p:cNvSpPr/>
            <p:nvPr/>
          </p:nvSpPr>
          <p:spPr>
            <a:xfrm>
              <a:off x="2362200" y="3810000"/>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4125586954</a:t>
              </a:r>
              <a:endParaRPr lang="en-IN" dirty="0">
                <a:solidFill>
                  <a:schemeClr val="tx1"/>
                </a:solidFill>
              </a:endParaRPr>
            </a:p>
          </p:txBody>
        </p:sp>
        <p:sp>
          <p:nvSpPr>
            <p:cNvPr id="27" name="TextBox 26"/>
            <p:cNvSpPr txBox="1"/>
            <p:nvPr/>
          </p:nvSpPr>
          <p:spPr>
            <a:xfrm>
              <a:off x="457200" y="3810000"/>
              <a:ext cx="1905000" cy="369332"/>
            </a:xfrm>
            <a:prstGeom prst="rect">
              <a:avLst/>
            </a:prstGeom>
            <a:noFill/>
          </p:spPr>
          <p:txBody>
            <a:bodyPr wrap="square" rtlCol="0">
              <a:spAutoFit/>
            </a:bodyPr>
            <a:lstStyle/>
            <a:p>
              <a:r>
                <a:rPr lang="en-US" dirty="0"/>
                <a:t>Employee Acc No</a:t>
              </a:r>
              <a:endParaRPr lang="en-IN" dirty="0"/>
            </a:p>
          </p:txBody>
        </p:sp>
        <p:sp>
          <p:nvSpPr>
            <p:cNvPr id="30" name="Rounded Rectangle 29"/>
            <p:cNvSpPr/>
            <p:nvPr/>
          </p:nvSpPr>
          <p:spPr>
            <a:xfrm>
              <a:off x="1066800" y="4648200"/>
              <a:ext cx="2514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entury" pitchFamily="18" charset="0"/>
                </a:rPr>
                <a:t>Transfer Salary</a:t>
              </a:r>
              <a:endParaRPr lang="en-IN" sz="2400" dirty="0">
                <a:solidFill>
                  <a:schemeClr val="tx1"/>
                </a:solidFill>
                <a:latin typeface="Century" pitchFamily="18" charset="0"/>
              </a:endParaRPr>
            </a:p>
          </p:txBody>
        </p:sp>
      </p:grpSp>
      <p:grpSp>
        <p:nvGrpSpPr>
          <p:cNvPr id="11" name="Group 38"/>
          <p:cNvGrpSpPr/>
          <p:nvPr/>
        </p:nvGrpSpPr>
        <p:grpSpPr>
          <a:xfrm>
            <a:off x="7010400" y="1981200"/>
            <a:ext cx="1905000" cy="4419600"/>
            <a:chOff x="6934200" y="1752600"/>
            <a:chExt cx="1905000" cy="4419600"/>
          </a:xfrm>
        </p:grpSpPr>
        <p:sp>
          <p:nvSpPr>
            <p:cNvPr id="29" name="Rectangle 28"/>
            <p:cNvSpPr/>
            <p:nvPr/>
          </p:nvSpPr>
          <p:spPr>
            <a:xfrm>
              <a:off x="6934200" y="1752600"/>
              <a:ext cx="1905000" cy="4419600"/>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086600" y="1905000"/>
              <a:ext cx="1600200" cy="461665"/>
            </a:xfrm>
            <a:prstGeom prst="rect">
              <a:avLst/>
            </a:prstGeom>
            <a:noFill/>
          </p:spPr>
          <p:txBody>
            <a:bodyPr wrap="square" rtlCol="0">
              <a:spAutoFit/>
            </a:bodyPr>
            <a:lstStyle/>
            <a:p>
              <a:pPr algn="ctr"/>
              <a:r>
                <a:rPr lang="en-US" sz="2400" dirty="0">
                  <a:solidFill>
                    <a:schemeClr val="bg1"/>
                  </a:solidFill>
                  <a:latin typeface="Century" pitchFamily="18" charset="0"/>
                </a:rPr>
                <a:t>DB</a:t>
              </a:r>
            </a:p>
          </p:txBody>
        </p:sp>
        <p:sp>
          <p:nvSpPr>
            <p:cNvPr id="33" name="Can 32"/>
            <p:cNvSpPr/>
            <p:nvPr/>
          </p:nvSpPr>
          <p:spPr>
            <a:xfrm>
              <a:off x="7086600" y="2438400"/>
              <a:ext cx="1600200" cy="2286000"/>
            </a:xfrm>
            <a:prstGeom prst="can">
              <a:avLst/>
            </a:prstGeom>
            <a:solidFill>
              <a:schemeClr val="accent2">
                <a:lumMod val="60000"/>
                <a:lumOff val="4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34" name="TextBox 33"/>
            <p:cNvSpPr txBox="1"/>
            <p:nvPr/>
          </p:nvSpPr>
          <p:spPr>
            <a:xfrm>
              <a:off x="7086600" y="3200400"/>
              <a:ext cx="1600200" cy="400110"/>
            </a:xfrm>
            <a:prstGeom prst="rect">
              <a:avLst/>
            </a:prstGeom>
            <a:noFill/>
          </p:spPr>
          <p:txBody>
            <a:bodyPr wrap="square" rtlCol="0">
              <a:spAutoFit/>
            </a:bodyPr>
            <a:lstStyle/>
            <a:p>
              <a:pPr algn="ctr"/>
              <a:r>
                <a:rPr lang="en-US" sz="2000" dirty="0"/>
                <a:t>Debit</a:t>
              </a:r>
              <a:endParaRPr lang="en-IN" sz="2000" dirty="0"/>
            </a:p>
          </p:txBody>
        </p:sp>
        <p:sp>
          <p:nvSpPr>
            <p:cNvPr id="35" name="TextBox 34"/>
            <p:cNvSpPr txBox="1"/>
            <p:nvPr/>
          </p:nvSpPr>
          <p:spPr>
            <a:xfrm>
              <a:off x="7086600" y="3657600"/>
              <a:ext cx="1600200" cy="400110"/>
            </a:xfrm>
            <a:prstGeom prst="rect">
              <a:avLst/>
            </a:prstGeom>
            <a:noFill/>
          </p:spPr>
          <p:txBody>
            <a:bodyPr wrap="square" rtlCol="0">
              <a:spAutoFit/>
            </a:bodyPr>
            <a:lstStyle/>
            <a:p>
              <a:pPr algn="ctr"/>
              <a:r>
                <a:rPr lang="en-US" sz="2000" dirty="0"/>
                <a:t>Credit</a:t>
              </a:r>
              <a:endParaRPr lang="en-IN" sz="2000" dirty="0"/>
            </a:p>
          </p:txBody>
        </p:sp>
      </p:grpSp>
      <p:sp>
        <p:nvSpPr>
          <p:cNvPr id="36" name="Right Arrow 35"/>
          <p:cNvSpPr/>
          <p:nvPr/>
        </p:nvSpPr>
        <p:spPr>
          <a:xfrm>
            <a:off x="3962401" y="3733800"/>
            <a:ext cx="533400" cy="4572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ight Arrow 36"/>
          <p:cNvSpPr/>
          <p:nvPr/>
        </p:nvSpPr>
        <p:spPr>
          <a:xfrm>
            <a:off x="6477000" y="3429000"/>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ight Arrow 37"/>
          <p:cNvSpPr/>
          <p:nvPr/>
        </p:nvSpPr>
        <p:spPr>
          <a:xfrm>
            <a:off x="6477000" y="3886200"/>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39"/>
          <p:cNvSpPr/>
          <p:nvPr/>
        </p:nvSpPr>
        <p:spPr>
          <a:xfrm>
            <a:off x="1524000" y="5867400"/>
            <a:ext cx="1295400" cy="381000"/>
          </a:xfrm>
          <a:prstGeom prst="roundRect">
            <a:avLst/>
          </a:prstGeom>
          <a:solidFill>
            <a:schemeClr val="tx2">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entury" pitchFamily="18" charset="0"/>
              </a:rPr>
              <a:t>JVM</a:t>
            </a:r>
            <a:endParaRPr lang="en-US" sz="2800" dirty="0">
              <a:latin typeface="Century" pitchFamily="18" charset="0"/>
            </a:endParaRPr>
          </a:p>
        </p:txBody>
      </p:sp>
      <p:sp>
        <p:nvSpPr>
          <p:cNvPr id="41" name="Rounded Rectangle 40"/>
          <p:cNvSpPr/>
          <p:nvPr/>
        </p:nvSpPr>
        <p:spPr>
          <a:xfrm>
            <a:off x="4800601" y="5867400"/>
            <a:ext cx="1295400" cy="381000"/>
          </a:xfrm>
          <a:prstGeom prst="roundRect">
            <a:avLst/>
          </a:prstGeom>
          <a:solidFill>
            <a:schemeClr val="accent4">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entury" pitchFamily="18" charset="0"/>
              </a:rPr>
              <a:t>JVM</a:t>
            </a:r>
            <a:endParaRPr lang="en-US" sz="2800" dirty="0">
              <a:latin typeface="Century" pitchFamily="18" charset="0"/>
            </a:endParaRPr>
          </a:p>
        </p:txBody>
      </p:sp>
      <p:sp>
        <p:nvSpPr>
          <p:cNvPr id="42" name="Rounded Rectangle 41"/>
          <p:cNvSpPr/>
          <p:nvPr/>
        </p:nvSpPr>
        <p:spPr>
          <a:xfrm>
            <a:off x="7315200" y="5867400"/>
            <a:ext cx="1295400" cy="381000"/>
          </a:xfrm>
          <a:prstGeom prst="roundRect">
            <a:avLst/>
          </a:prstGeom>
          <a:solidFill>
            <a:schemeClr val="accent2">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entury" pitchFamily="18" charset="0"/>
              </a:rPr>
              <a:t>JVM</a:t>
            </a:r>
            <a:endParaRPr lang="en-US" sz="2800" dirty="0">
              <a:latin typeface="Century" pitchFamily="18" charset="0"/>
            </a:endParaRPr>
          </a:p>
        </p:txBody>
      </p:sp>
      <p:sp>
        <p:nvSpPr>
          <p:cNvPr id="43" name="TextBox 42"/>
          <p:cNvSpPr txBox="1"/>
          <p:nvPr/>
        </p:nvSpPr>
        <p:spPr>
          <a:xfrm>
            <a:off x="914400" y="1443337"/>
            <a:ext cx="2286000" cy="461665"/>
          </a:xfrm>
          <a:prstGeom prst="rect">
            <a:avLst/>
          </a:prstGeom>
          <a:solidFill>
            <a:schemeClr val="tx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400" dirty="0">
                <a:latin typeface="Century" pitchFamily="18" charset="0"/>
              </a:rPr>
              <a:t>2GB Machine</a:t>
            </a:r>
            <a:endParaRPr lang="en-IN" sz="2400" dirty="0">
              <a:latin typeface="Century" pitchFamily="18" charset="0"/>
            </a:endParaRPr>
          </a:p>
        </p:txBody>
      </p:sp>
      <p:sp>
        <p:nvSpPr>
          <p:cNvPr id="44" name="TextBox 43"/>
          <p:cNvSpPr txBox="1"/>
          <p:nvPr/>
        </p:nvSpPr>
        <p:spPr>
          <a:xfrm>
            <a:off x="4267201" y="1447802"/>
            <a:ext cx="2362200" cy="461665"/>
          </a:xfrm>
          <a:prstGeom prst="rect">
            <a:avLst/>
          </a:prstGeom>
          <a:solidFill>
            <a:schemeClr val="tx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400" dirty="0">
                <a:latin typeface="Century" pitchFamily="18" charset="0"/>
              </a:rPr>
              <a:t>2GB Machine</a:t>
            </a:r>
            <a:endParaRPr lang="en-IN" sz="2400" dirty="0">
              <a:latin typeface="Century" pitchFamily="18" charset="0"/>
            </a:endParaRPr>
          </a:p>
        </p:txBody>
      </p:sp>
      <p:sp>
        <p:nvSpPr>
          <p:cNvPr id="12" name="Slide Number Placeholder 11">
            <a:extLst>
              <a:ext uri="{FF2B5EF4-FFF2-40B4-BE49-F238E27FC236}">
                <a16:creationId xmlns:a16="http://schemas.microsoft.com/office/drawing/2014/main" id="{DCEEB664-6D77-4F21-B95C-C05C6CD9D5D5}"/>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0668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81786"/>
              <a:chOff x="6858000" y="121622"/>
              <a:chExt cx="2198912" cy="869511"/>
            </a:xfrm>
          </p:grpSpPr>
          <p:sp>
            <p:nvSpPr>
              <p:cNvPr id="7" name="TextBox 6"/>
              <p:cNvSpPr txBox="1"/>
              <p:nvPr/>
            </p:nvSpPr>
            <p:spPr>
              <a:xfrm>
                <a:off x="6858000" y="121622"/>
                <a:ext cx="2198912" cy="797751"/>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81533"/>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22" name="Title 3"/>
          <p:cNvSpPr txBox="1">
            <a:spLocks/>
          </p:cNvSpPr>
          <p:nvPr/>
        </p:nvSpPr>
        <p:spPr>
          <a:xfrm>
            <a:off x="0" y="0"/>
            <a:ext cx="71628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latin typeface="+mj-lt"/>
              </a:rPr>
              <a:t>Multithread</a:t>
            </a:r>
            <a:endParaRPr kumimoji="0" lang="en-US" sz="600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49" name="Rectangle 48"/>
          <p:cNvSpPr/>
          <p:nvPr/>
        </p:nvSpPr>
        <p:spPr>
          <a:xfrm>
            <a:off x="152401" y="1371600"/>
            <a:ext cx="8839200" cy="3657600"/>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57200" y="1833265"/>
            <a:ext cx="3505200" cy="3048000"/>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pitchFamily="18" charset="0"/>
            </a:endParaRPr>
          </a:p>
        </p:txBody>
      </p:sp>
      <p:sp>
        <p:nvSpPr>
          <p:cNvPr id="58" name="Rectangle 57"/>
          <p:cNvSpPr/>
          <p:nvPr/>
        </p:nvSpPr>
        <p:spPr>
          <a:xfrm>
            <a:off x="4495800" y="1833265"/>
            <a:ext cx="2057400" cy="2743200"/>
          </a:xfrm>
          <a:prstGeom prst="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pitchFamily="18" charset="0"/>
            </a:endParaRPr>
          </a:p>
        </p:txBody>
      </p:sp>
      <p:sp>
        <p:nvSpPr>
          <p:cNvPr id="59" name="TextBox 58"/>
          <p:cNvSpPr txBox="1"/>
          <p:nvPr/>
        </p:nvSpPr>
        <p:spPr>
          <a:xfrm>
            <a:off x="457200" y="1371602"/>
            <a:ext cx="3429000" cy="461665"/>
          </a:xfrm>
          <a:prstGeom prst="rect">
            <a:avLst/>
          </a:prstGeom>
          <a:noFill/>
        </p:spPr>
        <p:txBody>
          <a:bodyPr wrap="square" rtlCol="0">
            <a:spAutoFit/>
          </a:bodyPr>
          <a:lstStyle/>
          <a:p>
            <a:pPr algn="ctr"/>
            <a:r>
              <a:rPr lang="en-US" sz="2400" dirty="0">
                <a:solidFill>
                  <a:schemeClr val="bg1"/>
                </a:solidFill>
                <a:latin typeface="Century" pitchFamily="18" charset="0"/>
              </a:rPr>
              <a:t>UI</a:t>
            </a:r>
          </a:p>
        </p:txBody>
      </p:sp>
      <p:sp>
        <p:nvSpPr>
          <p:cNvPr id="60" name="TextBox 59"/>
          <p:cNvSpPr txBox="1"/>
          <p:nvPr/>
        </p:nvSpPr>
        <p:spPr>
          <a:xfrm>
            <a:off x="4495801" y="1376067"/>
            <a:ext cx="1981200" cy="461665"/>
          </a:xfrm>
          <a:prstGeom prst="rect">
            <a:avLst/>
          </a:prstGeom>
          <a:noFill/>
        </p:spPr>
        <p:txBody>
          <a:bodyPr wrap="square" rtlCol="0">
            <a:spAutoFit/>
          </a:bodyPr>
          <a:lstStyle/>
          <a:p>
            <a:pPr algn="ctr"/>
            <a:r>
              <a:rPr lang="en-US" sz="2400" dirty="0">
                <a:solidFill>
                  <a:schemeClr val="bg1"/>
                </a:solidFill>
                <a:latin typeface="Century" pitchFamily="18" charset="0"/>
              </a:rPr>
              <a:t>BL</a:t>
            </a:r>
          </a:p>
        </p:txBody>
      </p:sp>
      <p:sp>
        <p:nvSpPr>
          <p:cNvPr id="61" name="TextBox 60"/>
          <p:cNvSpPr txBox="1"/>
          <p:nvPr/>
        </p:nvSpPr>
        <p:spPr>
          <a:xfrm>
            <a:off x="7086600" y="1376067"/>
            <a:ext cx="1600200" cy="461665"/>
          </a:xfrm>
          <a:prstGeom prst="rect">
            <a:avLst/>
          </a:prstGeom>
          <a:noFill/>
        </p:spPr>
        <p:txBody>
          <a:bodyPr wrap="square" rtlCol="0">
            <a:spAutoFit/>
          </a:bodyPr>
          <a:lstStyle/>
          <a:p>
            <a:pPr algn="ctr"/>
            <a:r>
              <a:rPr lang="en-US" sz="2400" dirty="0">
                <a:solidFill>
                  <a:schemeClr val="bg1"/>
                </a:solidFill>
                <a:latin typeface="Century" pitchFamily="18" charset="0"/>
              </a:rPr>
              <a:t>DB</a:t>
            </a:r>
          </a:p>
        </p:txBody>
      </p:sp>
      <p:sp>
        <p:nvSpPr>
          <p:cNvPr id="62" name="TextBox 61"/>
          <p:cNvSpPr txBox="1"/>
          <p:nvPr/>
        </p:nvSpPr>
        <p:spPr>
          <a:xfrm>
            <a:off x="457202" y="1909465"/>
            <a:ext cx="3352800" cy="523220"/>
          </a:xfrm>
          <a:prstGeom prst="rect">
            <a:avLst/>
          </a:prstGeom>
          <a:noFill/>
        </p:spPr>
        <p:txBody>
          <a:bodyPr wrap="square" rtlCol="0">
            <a:spAutoFit/>
          </a:bodyPr>
          <a:lstStyle/>
          <a:p>
            <a:pPr algn="ctr"/>
            <a:r>
              <a:rPr lang="en-US" sz="2800" dirty="0">
                <a:latin typeface="Century" pitchFamily="18" charset="0"/>
              </a:rPr>
              <a:t>Salary System</a:t>
            </a:r>
            <a:endParaRPr lang="en-IN" sz="2800" dirty="0">
              <a:latin typeface="Century" pitchFamily="18" charset="0"/>
            </a:endParaRPr>
          </a:p>
        </p:txBody>
      </p:sp>
      <p:sp>
        <p:nvSpPr>
          <p:cNvPr id="63" name="Rectangle 62"/>
          <p:cNvSpPr/>
          <p:nvPr/>
        </p:nvSpPr>
        <p:spPr>
          <a:xfrm>
            <a:off x="2362200" y="2671465"/>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9131458744</a:t>
            </a:r>
            <a:endParaRPr lang="en-IN" dirty="0">
              <a:solidFill>
                <a:schemeClr val="tx1"/>
              </a:solidFill>
            </a:endParaRPr>
          </a:p>
        </p:txBody>
      </p:sp>
      <p:sp>
        <p:nvSpPr>
          <p:cNvPr id="66" name="TextBox 65"/>
          <p:cNvSpPr txBox="1"/>
          <p:nvPr/>
        </p:nvSpPr>
        <p:spPr>
          <a:xfrm>
            <a:off x="457201" y="2671465"/>
            <a:ext cx="1905000" cy="369332"/>
          </a:xfrm>
          <a:prstGeom prst="rect">
            <a:avLst/>
          </a:prstGeom>
          <a:noFill/>
        </p:spPr>
        <p:txBody>
          <a:bodyPr wrap="square" rtlCol="0">
            <a:spAutoFit/>
          </a:bodyPr>
          <a:lstStyle/>
          <a:p>
            <a:r>
              <a:rPr lang="en-US" dirty="0"/>
              <a:t>Company  Acc No</a:t>
            </a:r>
            <a:endParaRPr lang="en-IN" dirty="0"/>
          </a:p>
        </p:txBody>
      </p:sp>
      <p:sp>
        <p:nvSpPr>
          <p:cNvPr id="73" name="Rectangle 72"/>
          <p:cNvSpPr/>
          <p:nvPr/>
        </p:nvSpPr>
        <p:spPr>
          <a:xfrm>
            <a:off x="2362200" y="3281065"/>
            <a:ext cx="14478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4125586954</a:t>
            </a:r>
            <a:endParaRPr lang="en-IN" dirty="0">
              <a:solidFill>
                <a:schemeClr val="tx1"/>
              </a:solidFill>
            </a:endParaRPr>
          </a:p>
        </p:txBody>
      </p:sp>
      <p:sp>
        <p:nvSpPr>
          <p:cNvPr id="74" name="TextBox 73"/>
          <p:cNvSpPr txBox="1"/>
          <p:nvPr/>
        </p:nvSpPr>
        <p:spPr>
          <a:xfrm>
            <a:off x="457201" y="3281065"/>
            <a:ext cx="1905000" cy="369332"/>
          </a:xfrm>
          <a:prstGeom prst="rect">
            <a:avLst/>
          </a:prstGeom>
          <a:noFill/>
        </p:spPr>
        <p:txBody>
          <a:bodyPr wrap="square" rtlCol="0">
            <a:spAutoFit/>
          </a:bodyPr>
          <a:lstStyle/>
          <a:p>
            <a:r>
              <a:rPr lang="en-US" dirty="0"/>
              <a:t>Employee Acc No</a:t>
            </a:r>
            <a:endParaRPr lang="en-IN" dirty="0"/>
          </a:p>
        </p:txBody>
      </p:sp>
      <p:sp>
        <p:nvSpPr>
          <p:cNvPr id="77" name="Rounded Rectangle 76"/>
          <p:cNvSpPr/>
          <p:nvPr/>
        </p:nvSpPr>
        <p:spPr>
          <a:xfrm>
            <a:off x="1066801" y="4119265"/>
            <a:ext cx="2514600" cy="3810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entury" pitchFamily="18" charset="0"/>
              </a:rPr>
              <a:t>Transfer Salary</a:t>
            </a:r>
            <a:endParaRPr lang="en-IN" sz="2400" dirty="0">
              <a:solidFill>
                <a:schemeClr val="tx1"/>
              </a:solidFill>
              <a:latin typeface="Century" pitchFamily="18" charset="0"/>
            </a:endParaRPr>
          </a:p>
        </p:txBody>
      </p:sp>
      <p:sp>
        <p:nvSpPr>
          <p:cNvPr id="78" name="Can 77"/>
          <p:cNvSpPr/>
          <p:nvPr/>
        </p:nvSpPr>
        <p:spPr>
          <a:xfrm>
            <a:off x="7086600" y="1909465"/>
            <a:ext cx="1600200" cy="2286000"/>
          </a:xfrm>
          <a:prstGeom prst="can">
            <a:avLst/>
          </a:prstGeom>
          <a:solidFill>
            <a:schemeClr val="accent3">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79" name="TextBox 78"/>
          <p:cNvSpPr txBox="1"/>
          <p:nvPr/>
        </p:nvSpPr>
        <p:spPr>
          <a:xfrm>
            <a:off x="7086600" y="2671465"/>
            <a:ext cx="1600200" cy="400110"/>
          </a:xfrm>
          <a:prstGeom prst="rect">
            <a:avLst/>
          </a:prstGeom>
          <a:noFill/>
        </p:spPr>
        <p:txBody>
          <a:bodyPr wrap="square" rtlCol="0">
            <a:spAutoFit/>
          </a:bodyPr>
          <a:lstStyle/>
          <a:p>
            <a:pPr algn="ctr"/>
            <a:r>
              <a:rPr lang="en-US" sz="2000" dirty="0"/>
              <a:t>Debit</a:t>
            </a:r>
            <a:endParaRPr lang="en-IN" sz="2000" dirty="0"/>
          </a:p>
        </p:txBody>
      </p:sp>
      <p:sp>
        <p:nvSpPr>
          <p:cNvPr id="80" name="TextBox 79"/>
          <p:cNvSpPr txBox="1"/>
          <p:nvPr/>
        </p:nvSpPr>
        <p:spPr>
          <a:xfrm>
            <a:off x="7086600" y="3128665"/>
            <a:ext cx="1600200" cy="400110"/>
          </a:xfrm>
          <a:prstGeom prst="rect">
            <a:avLst/>
          </a:prstGeom>
          <a:noFill/>
        </p:spPr>
        <p:txBody>
          <a:bodyPr wrap="square" rtlCol="0">
            <a:spAutoFit/>
          </a:bodyPr>
          <a:lstStyle/>
          <a:p>
            <a:pPr algn="ctr"/>
            <a:r>
              <a:rPr lang="en-US" sz="2000" dirty="0"/>
              <a:t>Credit</a:t>
            </a:r>
            <a:endParaRPr lang="en-IN" sz="2000" dirty="0"/>
          </a:p>
        </p:txBody>
      </p:sp>
      <p:sp>
        <p:nvSpPr>
          <p:cNvPr id="81" name="Right Arrow 80"/>
          <p:cNvSpPr/>
          <p:nvPr/>
        </p:nvSpPr>
        <p:spPr>
          <a:xfrm>
            <a:off x="3962401" y="2976265"/>
            <a:ext cx="533400" cy="4572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ight Arrow 81"/>
          <p:cNvSpPr/>
          <p:nvPr/>
        </p:nvSpPr>
        <p:spPr>
          <a:xfrm>
            <a:off x="6477000" y="2671465"/>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ight Arrow 82"/>
          <p:cNvSpPr/>
          <p:nvPr/>
        </p:nvSpPr>
        <p:spPr>
          <a:xfrm>
            <a:off x="6477000" y="3128665"/>
            <a:ext cx="1066800" cy="381000"/>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4" name="Picture 5" descr="F:\Arun\JAVA Jan\today\loading2.gif"/>
          <p:cNvPicPr>
            <a:picLocks noChangeAspect="1" noChangeArrowheads="1" noCrop="1"/>
          </p:cNvPicPr>
          <p:nvPr/>
        </p:nvPicPr>
        <p:blipFill>
          <a:blip r:embed="rId3" cstate="print"/>
          <a:srcRect/>
          <a:stretch>
            <a:fillRect/>
          </a:stretch>
        </p:blipFill>
        <p:spPr bwMode="auto">
          <a:xfrm>
            <a:off x="4648200" y="2290465"/>
            <a:ext cx="1752600" cy="1752600"/>
          </a:xfrm>
          <a:prstGeom prst="rect">
            <a:avLst/>
          </a:prstGeom>
          <a:noFill/>
        </p:spPr>
      </p:pic>
      <p:sp>
        <p:nvSpPr>
          <p:cNvPr id="87" name="TextBox 86"/>
          <p:cNvSpPr txBox="1"/>
          <p:nvPr/>
        </p:nvSpPr>
        <p:spPr>
          <a:xfrm>
            <a:off x="457200" y="5105400"/>
            <a:ext cx="2819400" cy="400110"/>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sz="2000" dirty="0">
                <a:latin typeface="Century" pitchFamily="18" charset="0"/>
              </a:rPr>
              <a:t>1 Transaction = 1min</a:t>
            </a:r>
            <a:endParaRPr lang="en-IN" sz="2000" dirty="0">
              <a:latin typeface="Century" pitchFamily="18" charset="0"/>
            </a:endParaRPr>
          </a:p>
        </p:txBody>
      </p:sp>
      <p:sp>
        <p:nvSpPr>
          <p:cNvPr id="89" name="TextBox 88"/>
          <p:cNvSpPr txBox="1"/>
          <p:nvPr/>
        </p:nvSpPr>
        <p:spPr>
          <a:xfrm>
            <a:off x="2743200" y="5638800"/>
            <a:ext cx="4114800" cy="400110"/>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sz="2000" dirty="0">
                <a:solidFill>
                  <a:schemeClr val="bg1"/>
                </a:solidFill>
                <a:latin typeface="Century" pitchFamily="18" charset="0"/>
              </a:rPr>
              <a:t>10,000 transactions = 10,000min</a:t>
            </a:r>
            <a:endParaRPr lang="en-IN" sz="2000" dirty="0">
              <a:solidFill>
                <a:schemeClr val="bg1"/>
              </a:solidFill>
              <a:latin typeface="Century" pitchFamily="18" charset="0"/>
            </a:endParaRPr>
          </a:p>
        </p:txBody>
      </p:sp>
      <p:sp>
        <p:nvSpPr>
          <p:cNvPr id="93" name="TextBox 92"/>
          <p:cNvSpPr txBox="1"/>
          <p:nvPr/>
        </p:nvSpPr>
        <p:spPr>
          <a:xfrm>
            <a:off x="2133600" y="6305490"/>
            <a:ext cx="4572000" cy="400110"/>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sz="2000" dirty="0">
                <a:solidFill>
                  <a:schemeClr val="bg1"/>
                </a:solidFill>
                <a:latin typeface="Century" pitchFamily="18" charset="0"/>
              </a:rPr>
              <a:t>1,00,000 transactions = 1,00,000min</a:t>
            </a:r>
            <a:endParaRPr lang="en-IN" sz="2000" dirty="0">
              <a:solidFill>
                <a:schemeClr val="bg1"/>
              </a:solidFill>
              <a:latin typeface="Century" pitchFamily="18" charset="0"/>
            </a:endParaRPr>
          </a:p>
        </p:txBody>
      </p:sp>
      <p:sp>
        <p:nvSpPr>
          <p:cNvPr id="94" name="Rectangle 93"/>
          <p:cNvSpPr/>
          <p:nvPr/>
        </p:nvSpPr>
        <p:spPr>
          <a:xfrm>
            <a:off x="6943272" y="5486400"/>
            <a:ext cx="1895929" cy="369332"/>
          </a:xfrm>
          <a:prstGeom prst="rect">
            <a:avLst/>
          </a:prstGeom>
          <a:solidFill>
            <a:schemeClr val="tx1">
              <a:lumMod val="85000"/>
              <a:lumOff val="1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solidFill>
                  <a:schemeClr val="bg1"/>
                </a:solidFill>
                <a:latin typeface="Century" pitchFamily="18" charset="0"/>
              </a:rPr>
              <a:t>= 166hr 40min </a:t>
            </a:r>
            <a:endParaRPr lang="en-IN" dirty="0">
              <a:solidFill>
                <a:schemeClr val="bg1"/>
              </a:solidFill>
            </a:endParaRPr>
          </a:p>
        </p:txBody>
      </p:sp>
      <p:sp>
        <p:nvSpPr>
          <p:cNvPr id="95" name="Rectangle 94"/>
          <p:cNvSpPr/>
          <p:nvPr/>
        </p:nvSpPr>
        <p:spPr>
          <a:xfrm>
            <a:off x="6781801" y="6096000"/>
            <a:ext cx="1895929" cy="369332"/>
          </a:xfrm>
          <a:prstGeom prst="rect">
            <a:avLst/>
          </a:prstGeom>
          <a:solidFill>
            <a:schemeClr val="tx1">
              <a:lumMod val="85000"/>
              <a:lumOff val="1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a:solidFill>
                  <a:schemeClr val="bg1"/>
                </a:solidFill>
                <a:latin typeface="Century" pitchFamily="18" charset="0"/>
              </a:rPr>
              <a:t>= 1666hr 40min </a:t>
            </a:r>
            <a:endParaRPr lang="en-IN" dirty="0">
              <a:solidFill>
                <a:schemeClr val="bg1"/>
              </a:solidFill>
            </a:endParaRPr>
          </a:p>
        </p:txBody>
      </p:sp>
      <p:sp>
        <p:nvSpPr>
          <p:cNvPr id="33" name="Rectangle 32"/>
          <p:cNvSpPr/>
          <p:nvPr/>
        </p:nvSpPr>
        <p:spPr>
          <a:xfrm>
            <a:off x="6934200" y="5486400"/>
            <a:ext cx="1895929" cy="400110"/>
          </a:xfrm>
          <a:prstGeom prst="rect">
            <a:avLst/>
          </a:prstGeom>
          <a:solidFill>
            <a:schemeClr val="tx1">
              <a:lumMod val="85000"/>
              <a:lumOff val="1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000" dirty="0">
                <a:solidFill>
                  <a:schemeClr val="bg1"/>
                </a:solidFill>
                <a:latin typeface="Century" pitchFamily="18" charset="0"/>
              </a:rPr>
              <a:t>7 Days *</a:t>
            </a:r>
            <a:endParaRPr lang="en-IN" sz="2000" dirty="0">
              <a:solidFill>
                <a:schemeClr val="bg1"/>
              </a:solidFill>
            </a:endParaRPr>
          </a:p>
        </p:txBody>
      </p:sp>
      <p:sp>
        <p:nvSpPr>
          <p:cNvPr id="34" name="Rectangle 33"/>
          <p:cNvSpPr/>
          <p:nvPr/>
        </p:nvSpPr>
        <p:spPr>
          <a:xfrm>
            <a:off x="6781801" y="6076890"/>
            <a:ext cx="1895929" cy="400110"/>
          </a:xfrm>
          <a:prstGeom prst="rect">
            <a:avLst/>
          </a:prstGeom>
          <a:solidFill>
            <a:schemeClr val="tx1">
              <a:lumMod val="85000"/>
              <a:lumOff val="1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000" dirty="0">
                <a:solidFill>
                  <a:schemeClr val="bg1"/>
                </a:solidFill>
                <a:latin typeface="Century" pitchFamily="18" charset="0"/>
              </a:rPr>
              <a:t>70 Days *</a:t>
            </a:r>
            <a:endParaRPr lang="en-IN" sz="2000" dirty="0">
              <a:solidFill>
                <a:schemeClr val="bg1"/>
              </a:solidFill>
            </a:endParaRPr>
          </a:p>
        </p:txBody>
      </p:sp>
      <p:sp>
        <p:nvSpPr>
          <p:cNvPr id="4" name="Slide Number Placeholder 3">
            <a:extLst>
              <a:ext uri="{FF2B5EF4-FFF2-40B4-BE49-F238E27FC236}">
                <a16:creationId xmlns:a16="http://schemas.microsoft.com/office/drawing/2014/main" id="{944DA629-99B8-4882-B4D3-559A997F8F09}"/>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2000"/>
                                        <p:tgtEl>
                                          <p:spTgt spid="89"/>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2000"/>
                                        <p:tgtEl>
                                          <p:spTgt spid="9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2000"/>
                                        <p:tgtEl>
                                          <p:spTgt spid="93"/>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20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0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animBg="1"/>
      <p:bldP spid="93" grpId="0" animBg="1"/>
      <p:bldP spid="94" grpId="0" animBg="1"/>
      <p:bldP spid="95" grpId="0" animBg="1"/>
      <p:bldP spid="33"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Secure</a:t>
            </a:r>
          </a:p>
        </p:txBody>
      </p:sp>
      <p:sp>
        <p:nvSpPr>
          <p:cNvPr id="20" name="Slide Number Placeholder 19"/>
          <p:cNvSpPr>
            <a:spLocks noGrp="1"/>
          </p:cNvSpPr>
          <p:nvPr>
            <p:ph type="sldNum" sz="quarter" idx="12"/>
          </p:nvPr>
        </p:nvSpPr>
        <p:spPr/>
        <p:txBody>
          <a:bodyPr/>
          <a:lstStyle/>
          <a:p>
            <a:fld id="{B6F15528-21DE-4FAA-801E-634DDDAF4B2B}" type="slidenum">
              <a:rPr lang="en-US" smtClean="0"/>
              <a:pPr/>
              <a:t>28</a:t>
            </a:fld>
            <a:endParaRPr lang="en-US"/>
          </a:p>
        </p:txBody>
      </p:sp>
      <p:pic>
        <p:nvPicPr>
          <p:cNvPr id="16" name="Picture 2"/>
          <p:cNvPicPr>
            <a:picLocks noChangeAspect="1" noChangeArrowheads="1"/>
          </p:cNvPicPr>
          <p:nvPr/>
        </p:nvPicPr>
        <p:blipFill>
          <a:blip r:embed="rId3" cstate="print"/>
          <a:srcRect/>
          <a:stretch>
            <a:fillRect/>
          </a:stretch>
        </p:blipFill>
        <p:spPr bwMode="auto">
          <a:xfrm>
            <a:off x="1014007" y="1472504"/>
            <a:ext cx="7139394" cy="4775896"/>
          </a:xfrm>
          <a:prstGeom prst="ellipse">
            <a:avLst/>
          </a:prstGeom>
          <a:ln w="63500" cap="rnd">
            <a:solidFill>
              <a:schemeClr val="bg1">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Secure</a:t>
            </a:r>
          </a:p>
        </p:txBody>
      </p:sp>
      <p:sp>
        <p:nvSpPr>
          <p:cNvPr id="13" name="Content Placeholder 12"/>
          <p:cNvSpPr>
            <a:spLocks noGrp="1"/>
          </p:cNvSpPr>
          <p:nvPr>
            <p:ph idx="1"/>
          </p:nvPr>
        </p:nvSpPr>
        <p:spPr/>
        <p:txBody>
          <a:bodyPr>
            <a:normAutofit fontScale="92500"/>
          </a:bodyPr>
          <a:lstStyle/>
          <a:p>
            <a:r>
              <a:rPr lang="en-IN" dirty="0">
                <a:latin typeface="Century" pitchFamily="18" charset="0"/>
              </a:rPr>
              <a:t>The Java platform provides a number of features designed to improve the security</a:t>
            </a:r>
          </a:p>
          <a:p>
            <a:r>
              <a:rPr lang="en-IN" dirty="0">
                <a:latin typeface="Century" pitchFamily="18" charset="0"/>
              </a:rPr>
              <a:t>This includes</a:t>
            </a:r>
          </a:p>
          <a:p>
            <a:pPr lvl="1"/>
            <a:r>
              <a:rPr lang="en-IN" dirty="0">
                <a:latin typeface="Century" pitchFamily="18" charset="0"/>
              </a:rPr>
              <a:t>Enforcing runtime constraints through the use of the JVM</a:t>
            </a:r>
          </a:p>
          <a:p>
            <a:pPr lvl="1"/>
            <a:r>
              <a:rPr lang="en-IN" dirty="0">
                <a:latin typeface="Century" pitchFamily="18" charset="0"/>
              </a:rPr>
              <a:t>A security manager that sandboxes </a:t>
            </a:r>
            <a:r>
              <a:rPr lang="en-IN" dirty="0" err="1">
                <a:latin typeface="Century" pitchFamily="18" charset="0"/>
              </a:rPr>
              <a:t>untrusted</a:t>
            </a:r>
            <a:r>
              <a:rPr lang="en-IN" dirty="0">
                <a:latin typeface="Century" pitchFamily="18" charset="0"/>
              </a:rPr>
              <a:t> code from the rest of the operating system</a:t>
            </a:r>
          </a:p>
          <a:p>
            <a:pPr lvl="1"/>
            <a:r>
              <a:rPr lang="en-IN" dirty="0">
                <a:latin typeface="Century" pitchFamily="18" charset="0"/>
              </a:rPr>
              <a:t>A suite of security APIs that Java developers can utilise</a:t>
            </a:r>
          </a:p>
        </p:txBody>
      </p:sp>
      <p:sp>
        <p:nvSpPr>
          <p:cNvPr id="20" name="Slide Number Placeholder 19"/>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Overview</a:t>
            </a:r>
          </a:p>
        </p:txBody>
      </p:sp>
      <p:sp>
        <p:nvSpPr>
          <p:cNvPr id="20" name="Content Placeholder 19"/>
          <p:cNvSpPr>
            <a:spLocks noGrp="1"/>
          </p:cNvSpPr>
          <p:nvPr>
            <p:ph idx="1"/>
          </p:nvPr>
        </p:nvSpPr>
        <p:spPr/>
        <p:txBody>
          <a:bodyPr>
            <a:normAutofit/>
          </a:bodyPr>
          <a:lstStyle/>
          <a:p>
            <a:r>
              <a:rPr lang="en-US" dirty="0">
                <a:latin typeface="Century" pitchFamily="18" charset="0"/>
              </a:rPr>
              <a:t>Power of Java?</a:t>
            </a:r>
          </a:p>
          <a:p>
            <a:r>
              <a:rPr lang="en-US" dirty="0">
                <a:latin typeface="Century" pitchFamily="18" charset="0"/>
              </a:rPr>
              <a:t>Desktop Based Applications</a:t>
            </a:r>
          </a:p>
          <a:p>
            <a:r>
              <a:rPr lang="en-US" dirty="0">
                <a:latin typeface="Century" pitchFamily="18" charset="0"/>
              </a:rPr>
              <a:t>Web Based Applications</a:t>
            </a:r>
          </a:p>
        </p:txBody>
      </p:sp>
      <p:sp>
        <p:nvSpPr>
          <p:cNvPr id="4" name="Slide Number Placeholder 3">
            <a:extLst>
              <a:ext uri="{FF2B5EF4-FFF2-40B4-BE49-F238E27FC236}">
                <a16:creationId xmlns:a16="http://schemas.microsoft.com/office/drawing/2014/main" id="{3B5123A2-B1E1-4535-A08B-6D153C77DE2B}"/>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28601" y="1828800"/>
            <a:ext cx="8686800" cy="3810000"/>
          </a:xfrm>
          <a:prstGeom prst="rect">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Platform Independent</a:t>
            </a:r>
          </a:p>
        </p:txBody>
      </p:sp>
      <p:sp>
        <p:nvSpPr>
          <p:cNvPr id="20" name="Slide Number Placeholder 19"/>
          <p:cNvSpPr>
            <a:spLocks noGrp="1"/>
          </p:cNvSpPr>
          <p:nvPr>
            <p:ph type="sldNum" sz="quarter" idx="12"/>
          </p:nvPr>
        </p:nvSpPr>
        <p:spPr/>
        <p:txBody>
          <a:bodyPr/>
          <a:lstStyle/>
          <a:p>
            <a:fld id="{B6F15528-21DE-4FAA-801E-634DDDAF4B2B}" type="slidenum">
              <a:rPr lang="en-US" smtClean="0"/>
              <a:pPr/>
              <a:t>30</a:t>
            </a:fld>
            <a:endParaRPr lang="en-US"/>
          </a:p>
        </p:txBody>
      </p:sp>
      <p:grpSp>
        <p:nvGrpSpPr>
          <p:cNvPr id="4" name="Group 24"/>
          <p:cNvGrpSpPr/>
          <p:nvPr/>
        </p:nvGrpSpPr>
        <p:grpSpPr>
          <a:xfrm>
            <a:off x="304800" y="1905000"/>
            <a:ext cx="8534400" cy="3657600"/>
            <a:chOff x="304800" y="1752600"/>
            <a:chExt cx="8534400" cy="3657600"/>
          </a:xfrm>
        </p:grpSpPr>
        <p:pic>
          <p:nvPicPr>
            <p:cNvPr id="23" name="Picture 1" descr="F:\Arun\JAVA Jan\platform.gif"/>
            <p:cNvPicPr>
              <a:picLocks noChangeAspect="1" noChangeArrowheads="1"/>
            </p:cNvPicPr>
            <p:nvPr/>
          </p:nvPicPr>
          <p:blipFill>
            <a:blip r:embed="rId3" cstate="print"/>
            <a:srcRect/>
            <a:stretch>
              <a:fillRect/>
            </a:stretch>
          </p:blipFill>
          <p:spPr bwMode="auto">
            <a:xfrm>
              <a:off x="304800" y="1752600"/>
              <a:ext cx="8534400" cy="3657600"/>
            </a:xfrm>
            <a:prstGeom prst="rect">
              <a:avLst/>
            </a:prstGeom>
            <a:noFill/>
          </p:spPr>
        </p:pic>
        <p:sp>
          <p:nvSpPr>
            <p:cNvPr id="24" name="TextBox 23"/>
            <p:cNvSpPr txBox="1"/>
            <p:nvPr/>
          </p:nvSpPr>
          <p:spPr>
            <a:xfrm>
              <a:off x="914400" y="4736068"/>
              <a:ext cx="1981200" cy="369332"/>
            </a:xfrm>
            <a:prstGeom prst="rect">
              <a:avLst/>
            </a:prstGeom>
            <a:noFill/>
          </p:spPr>
          <p:txBody>
            <a:bodyPr wrap="square" rtlCol="0">
              <a:spAutoFit/>
            </a:bodyPr>
            <a:lstStyle/>
            <a:p>
              <a:r>
                <a:rPr lang="en-US" dirty="0">
                  <a:solidFill>
                    <a:schemeClr val="tx1">
                      <a:lumMod val="75000"/>
                      <a:lumOff val="25000"/>
                    </a:schemeClr>
                  </a:solidFill>
                  <a:latin typeface="Andalus" pitchFamily="18" charset="-78"/>
                  <a:cs typeface="Andalus" pitchFamily="18" charset="-78"/>
                </a:rPr>
                <a:t>32bit / 64bit</a:t>
              </a:r>
              <a:endParaRPr lang="en-IN" dirty="0">
                <a:solidFill>
                  <a:schemeClr val="tx1">
                    <a:lumMod val="75000"/>
                    <a:lumOff val="25000"/>
                  </a:schemeClr>
                </a:solidFill>
                <a:latin typeface="Andalus" pitchFamily="18" charset="-78"/>
                <a:cs typeface="Andalus" pitchFamily="18" charset="-78"/>
              </a:endParaRPr>
            </a:p>
          </p:txBody>
        </p:sp>
        <p:pic>
          <p:nvPicPr>
            <p:cNvPr id="221186" name="Picture 2" descr="F:\Arun\JAVA Jan\ubuntu-icon.png"/>
            <p:cNvPicPr>
              <a:picLocks noChangeAspect="1" noChangeArrowheads="1"/>
            </p:cNvPicPr>
            <p:nvPr/>
          </p:nvPicPr>
          <p:blipFill>
            <a:blip r:embed="rId4" cstate="print"/>
            <a:srcRect/>
            <a:stretch>
              <a:fillRect/>
            </a:stretch>
          </p:blipFill>
          <p:spPr bwMode="auto">
            <a:xfrm>
              <a:off x="3581400" y="3733800"/>
              <a:ext cx="762000" cy="762000"/>
            </a:xfrm>
            <a:prstGeom prst="rect">
              <a:avLst/>
            </a:prstGeom>
            <a:noFill/>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Platform Independent</a:t>
            </a:r>
          </a:p>
        </p:txBody>
      </p:sp>
      <p:sp>
        <p:nvSpPr>
          <p:cNvPr id="12" name="Content Placeholder 11"/>
          <p:cNvSpPr>
            <a:spLocks noGrp="1"/>
          </p:cNvSpPr>
          <p:nvPr>
            <p:ph idx="1"/>
          </p:nvPr>
        </p:nvSpPr>
        <p:spPr>
          <a:xfrm>
            <a:off x="457201" y="1752603"/>
            <a:ext cx="8229600" cy="1828799"/>
          </a:xfrm>
        </p:spPr>
        <p:txBody>
          <a:bodyPr>
            <a:normAutofit fontScale="85000" lnSpcReduction="20000"/>
          </a:bodyPr>
          <a:lstStyle/>
          <a:p>
            <a:r>
              <a:rPr lang="en-US" dirty="0">
                <a:latin typeface="Century" pitchFamily="18" charset="0"/>
              </a:rPr>
              <a:t>What is Platform Independent</a:t>
            </a:r>
          </a:p>
          <a:p>
            <a:pPr lvl="1"/>
            <a:r>
              <a:rPr lang="en-US" dirty="0">
                <a:latin typeface="Century" pitchFamily="18" charset="0"/>
              </a:rPr>
              <a:t>Write code in one machine and execute the code on another machine</a:t>
            </a:r>
          </a:p>
          <a:p>
            <a:pPr lvl="1"/>
            <a:r>
              <a:rPr lang="en-US" dirty="0">
                <a:latin typeface="Century" pitchFamily="18" charset="0"/>
              </a:rPr>
              <a:t>Write code on Linux  and execute it on Windows or Mac</a:t>
            </a:r>
          </a:p>
        </p:txBody>
      </p:sp>
      <p:sp>
        <p:nvSpPr>
          <p:cNvPr id="15" name="TextBox 14"/>
          <p:cNvSpPr txBox="1"/>
          <p:nvPr/>
        </p:nvSpPr>
        <p:spPr>
          <a:xfrm>
            <a:off x="732184" y="3972580"/>
            <a:ext cx="2087217" cy="523220"/>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latin typeface="Century" pitchFamily="18" charset="0"/>
              </a:rPr>
              <a:t>Platform</a:t>
            </a:r>
          </a:p>
        </p:txBody>
      </p:sp>
      <p:sp>
        <p:nvSpPr>
          <p:cNvPr id="16" name="TextBox 15"/>
          <p:cNvSpPr txBox="1"/>
          <p:nvPr/>
        </p:nvSpPr>
        <p:spPr>
          <a:xfrm>
            <a:off x="3664226" y="3972580"/>
            <a:ext cx="1558638" cy="523220"/>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chemeClr val="bg1"/>
                </a:solidFill>
                <a:latin typeface="Century" pitchFamily="18" charset="0"/>
              </a:rPr>
              <a:t>OS</a:t>
            </a:r>
          </a:p>
        </p:txBody>
      </p:sp>
      <p:sp>
        <p:nvSpPr>
          <p:cNvPr id="17" name="TextBox 16"/>
          <p:cNvSpPr txBox="1"/>
          <p:nvPr/>
        </p:nvSpPr>
        <p:spPr>
          <a:xfrm>
            <a:off x="6096000" y="3972580"/>
            <a:ext cx="2286000" cy="523220"/>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chemeClr val="bg1"/>
                </a:solidFill>
                <a:latin typeface="Century" pitchFamily="18" charset="0"/>
              </a:rPr>
              <a:t>Hardware</a:t>
            </a:r>
          </a:p>
        </p:txBody>
      </p:sp>
      <p:sp>
        <p:nvSpPr>
          <p:cNvPr id="18" name="Cross 17"/>
          <p:cNvSpPr/>
          <p:nvPr/>
        </p:nvSpPr>
        <p:spPr>
          <a:xfrm>
            <a:off x="5486400" y="4038600"/>
            <a:ext cx="381000" cy="381000"/>
          </a:xfrm>
          <a:prstGeom prst="plus">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qual 18"/>
          <p:cNvSpPr/>
          <p:nvPr/>
        </p:nvSpPr>
        <p:spPr>
          <a:xfrm>
            <a:off x="2971800" y="3962400"/>
            <a:ext cx="457200" cy="609600"/>
          </a:xfrm>
          <a:prstGeom prst="mathEqual">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Slide Number Placeholder 19"/>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20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0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 calcmode="lin" valueType="num">
                                      <p:cBhvr additive="base">
                                        <p:cTn id="32"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anim calcmode="lin" valueType="num">
                                      <p:cBhvr additive="base">
                                        <p:cTn id="36"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5" grpId="0" animBg="1"/>
      <p:bldP spid="16" grpId="0" animBg="1"/>
      <p:bldP spid="17"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Platform Independent</a:t>
            </a:r>
          </a:p>
        </p:txBody>
      </p:sp>
      <p:sp>
        <p:nvSpPr>
          <p:cNvPr id="12" name="Content Placeholder 11"/>
          <p:cNvSpPr>
            <a:spLocks noGrp="1"/>
          </p:cNvSpPr>
          <p:nvPr>
            <p:ph idx="1"/>
          </p:nvPr>
        </p:nvSpPr>
        <p:spPr>
          <a:xfrm>
            <a:off x="457201" y="1600203"/>
            <a:ext cx="8229600" cy="3047999"/>
          </a:xfrm>
        </p:spPr>
        <p:txBody>
          <a:bodyPr>
            <a:normAutofit fontScale="92500" lnSpcReduction="10000"/>
          </a:bodyPr>
          <a:lstStyle/>
          <a:p>
            <a:r>
              <a:rPr lang="en-IN" dirty="0">
                <a:latin typeface="Century" pitchFamily="18" charset="0"/>
              </a:rPr>
              <a:t>Platform independent </a:t>
            </a:r>
          </a:p>
          <a:p>
            <a:pPr lvl="1"/>
            <a:r>
              <a:rPr lang="en-IN" dirty="0">
                <a:latin typeface="Century" pitchFamily="18" charset="0"/>
              </a:rPr>
              <a:t>Written code can be run on </a:t>
            </a:r>
            <a:r>
              <a:rPr lang="en-IN" b="1" dirty="0">
                <a:solidFill>
                  <a:srgbClr val="0000FF"/>
                </a:solidFill>
                <a:latin typeface="Century" pitchFamily="18" charset="0"/>
              </a:rPr>
              <a:t>any machine</a:t>
            </a:r>
            <a:endParaRPr lang="en-US" b="1" dirty="0">
              <a:solidFill>
                <a:srgbClr val="0000FF"/>
              </a:solidFill>
              <a:latin typeface="Century" pitchFamily="18" charset="0"/>
            </a:endParaRPr>
          </a:p>
          <a:p>
            <a:r>
              <a:rPr lang="en-US" dirty="0" err="1">
                <a:latin typeface="Century" pitchFamily="18" charset="0"/>
              </a:rPr>
              <a:t>Bytecode</a:t>
            </a:r>
            <a:endParaRPr lang="en-US" dirty="0">
              <a:latin typeface="Century" pitchFamily="18" charset="0"/>
            </a:endParaRPr>
          </a:p>
          <a:p>
            <a:pPr lvl="1"/>
            <a:r>
              <a:rPr lang="en-US" dirty="0">
                <a:latin typeface="Century" pitchFamily="18" charset="0"/>
              </a:rPr>
              <a:t>Machine level language of Java Virtual Machine (JVM)</a:t>
            </a:r>
          </a:p>
          <a:p>
            <a:pPr lvl="1"/>
            <a:r>
              <a:rPr lang="en-US" dirty="0" err="1">
                <a:latin typeface="Century" pitchFamily="18" charset="0"/>
              </a:rPr>
              <a:t>Bytecode</a:t>
            </a:r>
            <a:r>
              <a:rPr lang="en-US" dirty="0">
                <a:latin typeface="Century" pitchFamily="18" charset="0"/>
              </a:rPr>
              <a:t> execution in java proves to be platform independent</a:t>
            </a:r>
          </a:p>
        </p:txBody>
      </p:sp>
      <p:sp>
        <p:nvSpPr>
          <p:cNvPr id="16" name="TextBox 15"/>
          <p:cNvSpPr txBox="1"/>
          <p:nvPr/>
        </p:nvSpPr>
        <p:spPr>
          <a:xfrm>
            <a:off x="533402" y="5257800"/>
            <a:ext cx="2362200" cy="523220"/>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latin typeface="Century" pitchFamily="18" charset="0"/>
              </a:rPr>
              <a:t>Source Code</a:t>
            </a:r>
          </a:p>
        </p:txBody>
      </p:sp>
      <p:sp>
        <p:nvSpPr>
          <p:cNvPr id="17" name="TextBox 16"/>
          <p:cNvSpPr txBox="1"/>
          <p:nvPr/>
        </p:nvSpPr>
        <p:spPr>
          <a:xfrm>
            <a:off x="3740426" y="5257800"/>
            <a:ext cx="1558638" cy="523220"/>
          </a:xfrm>
          <a:prstGeom prst="rect">
            <a:avLst/>
          </a:prstGeom>
          <a:noFill/>
          <a:ln>
            <a:solidFill>
              <a:schemeClr val="tx1"/>
            </a:solidFill>
          </a:ln>
          <a:effectLst/>
        </p:spPr>
        <p:txBody>
          <a:bodyPr wrap="square" rtlCol="0">
            <a:spAutoFit/>
          </a:bodyPr>
          <a:lstStyle/>
          <a:p>
            <a:pPr algn="ctr"/>
            <a:r>
              <a:rPr lang="en-US" sz="2800" b="1" dirty="0" err="1">
                <a:latin typeface="Century" pitchFamily="18" charset="0"/>
              </a:rPr>
              <a:t>Javac</a:t>
            </a:r>
            <a:endParaRPr lang="en-US" sz="2800" b="1" dirty="0">
              <a:latin typeface="Century" pitchFamily="18" charset="0"/>
            </a:endParaRPr>
          </a:p>
        </p:txBody>
      </p:sp>
      <p:sp>
        <p:nvSpPr>
          <p:cNvPr id="18" name="TextBox 17"/>
          <p:cNvSpPr txBox="1"/>
          <p:nvPr/>
        </p:nvSpPr>
        <p:spPr>
          <a:xfrm>
            <a:off x="6172200" y="5257800"/>
            <a:ext cx="2286000" cy="523220"/>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latin typeface="Century" pitchFamily="18" charset="0"/>
              </a:rPr>
              <a:t>Byte Code</a:t>
            </a:r>
          </a:p>
        </p:txBody>
      </p:sp>
      <p:sp>
        <p:nvSpPr>
          <p:cNvPr id="21" name="Right Arrow 20"/>
          <p:cNvSpPr/>
          <p:nvPr/>
        </p:nvSpPr>
        <p:spPr>
          <a:xfrm>
            <a:off x="2971800" y="5323820"/>
            <a:ext cx="609600" cy="3810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5410200" y="5323820"/>
            <a:ext cx="609600" cy="3810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0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0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0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2" name="Content Placeholder 11"/>
          <p:cNvSpPr>
            <a:spLocks noGrp="1"/>
          </p:cNvSpPr>
          <p:nvPr>
            <p:ph idx="1"/>
          </p:nvPr>
        </p:nvSpPr>
        <p:spPr>
          <a:xfrm>
            <a:off x="457201" y="1600203"/>
            <a:ext cx="8229600" cy="2971799"/>
          </a:xfrm>
        </p:spPr>
        <p:txBody>
          <a:bodyPr>
            <a:normAutofit/>
          </a:bodyPr>
          <a:lstStyle/>
          <a:p>
            <a:r>
              <a:rPr lang="en-IN" dirty="0">
                <a:latin typeface="Century" pitchFamily="18" charset="0"/>
              </a:rPr>
              <a:t>Compiling </a:t>
            </a:r>
            <a:r>
              <a:rPr lang="en-IN" b="1" dirty="0">
                <a:solidFill>
                  <a:srgbClr val="0000FF"/>
                </a:solidFill>
                <a:latin typeface="Century" pitchFamily="18" charset="0"/>
              </a:rPr>
              <a:t>.java </a:t>
            </a:r>
            <a:r>
              <a:rPr lang="en-IN" dirty="0">
                <a:latin typeface="Century" pitchFamily="18" charset="0"/>
              </a:rPr>
              <a:t>file generates </a:t>
            </a:r>
            <a:r>
              <a:rPr lang="en-IN" b="1" dirty="0">
                <a:solidFill>
                  <a:srgbClr val="0000FF"/>
                </a:solidFill>
                <a:latin typeface="Century" pitchFamily="18" charset="0"/>
              </a:rPr>
              <a:t>.class</a:t>
            </a:r>
            <a:r>
              <a:rPr lang="en-IN" dirty="0">
                <a:latin typeface="Century" pitchFamily="18" charset="0"/>
              </a:rPr>
              <a:t> file and it contains </a:t>
            </a:r>
            <a:r>
              <a:rPr lang="en-IN" b="1" dirty="0" err="1">
                <a:solidFill>
                  <a:srgbClr val="0000FF"/>
                </a:solidFill>
                <a:latin typeface="Century" pitchFamily="18" charset="0"/>
              </a:rPr>
              <a:t>bytecode</a:t>
            </a:r>
            <a:r>
              <a:rPr lang="en-IN" dirty="0">
                <a:latin typeface="Century" pitchFamily="18" charset="0"/>
              </a:rPr>
              <a:t> </a:t>
            </a:r>
          </a:p>
          <a:p>
            <a:r>
              <a:rPr lang="en-IN" b="1" dirty="0" err="1">
                <a:solidFill>
                  <a:srgbClr val="0000FF"/>
                </a:solidFill>
                <a:latin typeface="Century" pitchFamily="18" charset="0"/>
              </a:rPr>
              <a:t>Bytecode</a:t>
            </a:r>
            <a:r>
              <a:rPr lang="en-IN" dirty="0">
                <a:latin typeface="Century" pitchFamily="18" charset="0"/>
              </a:rPr>
              <a:t> is platform independent you can run it on any machine</a:t>
            </a:r>
            <a:endParaRPr lang="en-US" dirty="0">
              <a:latin typeface="Century" pitchFamily="18" charset="0"/>
            </a:endParaRPr>
          </a:p>
        </p:txBody>
      </p:sp>
      <p:sp>
        <p:nvSpPr>
          <p:cNvPr id="15" name="Slide Number Placeholder 14"/>
          <p:cNvSpPr>
            <a:spLocks noGrp="1"/>
          </p:cNvSpPr>
          <p:nvPr>
            <p:ph type="sldNum" sz="quarter" idx="12"/>
          </p:nvPr>
        </p:nvSpPr>
        <p:spPr/>
        <p:txBody>
          <a:bodyPr/>
          <a:lstStyle/>
          <a:p>
            <a:fld id="{B6F15528-21DE-4FAA-801E-634DDDAF4B2B}" type="slidenum">
              <a:rPr lang="en-US" smtClean="0"/>
              <a:pPr/>
              <a:t>33</a:t>
            </a:fld>
            <a:endParaRPr lang="en-US"/>
          </a:p>
        </p:txBody>
      </p:sp>
      <p:sp>
        <p:nvSpPr>
          <p:cNvPr id="13"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rPr>
              <a:t>Java as Platform Independent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rPr>
              <a:t>Java as Platform Independent</a:t>
            </a:r>
          </a:p>
        </p:txBody>
      </p:sp>
      <p:sp>
        <p:nvSpPr>
          <p:cNvPr id="13" name="Folded Corner 12"/>
          <p:cNvSpPr/>
          <p:nvPr/>
        </p:nvSpPr>
        <p:spPr>
          <a:xfrm rot="10800000">
            <a:off x="381001" y="2243554"/>
            <a:ext cx="1142999" cy="1371600"/>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p:nvPr/>
        </p:nvSpPr>
        <p:spPr>
          <a:xfrm>
            <a:off x="1676400" y="2624554"/>
            <a:ext cx="1371600" cy="6096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p:txBody>
      </p:sp>
      <p:grpSp>
        <p:nvGrpSpPr>
          <p:cNvPr id="4" name="Group 27"/>
          <p:cNvGrpSpPr/>
          <p:nvPr/>
        </p:nvGrpSpPr>
        <p:grpSpPr>
          <a:xfrm>
            <a:off x="3124200" y="1633954"/>
            <a:ext cx="2895600" cy="2743200"/>
            <a:chOff x="3124200" y="1752600"/>
            <a:chExt cx="2895600" cy="2743200"/>
          </a:xfrm>
        </p:grpSpPr>
        <p:sp>
          <p:nvSpPr>
            <p:cNvPr id="16" name="Rounded Rectangle 15"/>
            <p:cNvSpPr/>
            <p:nvPr/>
          </p:nvSpPr>
          <p:spPr>
            <a:xfrm>
              <a:off x="3124200" y="1752600"/>
              <a:ext cx="2895600" cy="2743200"/>
            </a:xfrm>
            <a:prstGeom prst="round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puneet\Desktop\gear.gif"/>
            <p:cNvPicPr>
              <a:picLocks noChangeAspect="1" noChangeArrowheads="1" noCrop="1"/>
            </p:cNvPicPr>
            <p:nvPr/>
          </p:nvPicPr>
          <p:blipFill>
            <a:blip r:embed="rId3" cstate="print"/>
            <a:srcRect/>
            <a:stretch>
              <a:fillRect/>
            </a:stretch>
          </p:blipFill>
          <p:spPr bwMode="auto">
            <a:xfrm>
              <a:off x="3352800" y="1905000"/>
              <a:ext cx="2438400" cy="2438400"/>
            </a:xfrm>
            <a:prstGeom prst="rect">
              <a:avLst/>
            </a:prstGeom>
            <a:noFill/>
          </p:spPr>
        </p:pic>
      </p:grpSp>
      <p:sp>
        <p:nvSpPr>
          <p:cNvPr id="17" name="Right Arrow 16"/>
          <p:cNvSpPr/>
          <p:nvPr/>
        </p:nvSpPr>
        <p:spPr>
          <a:xfrm>
            <a:off x="6172200" y="2624554"/>
            <a:ext cx="1371600" cy="6096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Generates</a:t>
            </a:r>
          </a:p>
        </p:txBody>
      </p:sp>
      <p:sp>
        <p:nvSpPr>
          <p:cNvPr id="18" name="Folded Corner 17"/>
          <p:cNvSpPr/>
          <p:nvPr/>
        </p:nvSpPr>
        <p:spPr>
          <a:xfrm rot="10800000">
            <a:off x="7696202" y="2243554"/>
            <a:ext cx="1142999" cy="1371600"/>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p:cNvSpPr/>
          <p:nvPr/>
        </p:nvSpPr>
        <p:spPr>
          <a:xfrm rot="5400000">
            <a:off x="7848600" y="3919954"/>
            <a:ext cx="914400" cy="6096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5257800" y="4800600"/>
            <a:ext cx="3733800" cy="1676400"/>
          </a:xfrm>
          <a:prstGeom prst="roundRect">
            <a:avLst/>
          </a:prstGeom>
          <a:solidFill>
            <a:schemeClr val="tx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Century" pitchFamily="18" charset="0"/>
              </a:rPr>
              <a:t>JVM</a:t>
            </a:r>
            <a:endParaRPr lang="en-US" sz="4800" dirty="0">
              <a:latin typeface="Century" pitchFamily="18" charset="0"/>
            </a:endParaRPr>
          </a:p>
        </p:txBody>
      </p:sp>
      <p:pic>
        <p:nvPicPr>
          <p:cNvPr id="1027" name="Picture 3" descr="C:\Users\puneet\Desktop\images (2).jpg"/>
          <p:cNvPicPr>
            <a:picLocks noChangeAspect="1" noChangeArrowheads="1"/>
          </p:cNvPicPr>
          <p:nvPr/>
        </p:nvPicPr>
        <p:blipFill>
          <a:blip r:embed="rId4" cstate="print"/>
          <a:srcRect/>
          <a:stretch>
            <a:fillRect/>
          </a:stretch>
        </p:blipFill>
        <p:spPr bwMode="auto">
          <a:xfrm>
            <a:off x="1981201" y="5029200"/>
            <a:ext cx="1524000" cy="1524000"/>
          </a:xfrm>
          <a:prstGeom prst="rect">
            <a:avLst/>
          </a:prstGeom>
          <a:noFill/>
        </p:spPr>
      </p:pic>
      <p:sp>
        <p:nvSpPr>
          <p:cNvPr id="22" name="TextBox 21"/>
          <p:cNvSpPr txBox="1"/>
          <p:nvPr/>
        </p:nvSpPr>
        <p:spPr>
          <a:xfrm>
            <a:off x="533400" y="2243555"/>
            <a:ext cx="990600" cy="1277273"/>
          </a:xfrm>
          <a:prstGeom prst="rect">
            <a:avLst/>
          </a:prstGeom>
          <a:noFill/>
        </p:spPr>
        <p:txBody>
          <a:bodyPr wrap="square" rtlCol="0">
            <a:spAutoFit/>
          </a:bodyPr>
          <a:lstStyle/>
          <a:p>
            <a:r>
              <a:rPr lang="en-US" sz="1100" dirty="0">
                <a:latin typeface="Agency FB" pitchFamily="34" charset="0"/>
              </a:rPr>
              <a:t>class{</a:t>
            </a:r>
          </a:p>
          <a:p>
            <a:r>
              <a:rPr lang="en-US" sz="1100" dirty="0">
                <a:latin typeface="Agency FB" pitchFamily="34" charset="0"/>
              </a:rPr>
              <a:t>public static void main(String[] </a:t>
            </a:r>
            <a:r>
              <a:rPr lang="en-US" sz="1100" dirty="0" err="1">
                <a:latin typeface="Agency FB" pitchFamily="34" charset="0"/>
              </a:rPr>
              <a:t>args</a:t>
            </a:r>
            <a:r>
              <a:rPr lang="en-US" sz="1100" dirty="0">
                <a:latin typeface="Agency FB" pitchFamily="34" charset="0"/>
              </a:rPr>
              <a:t>){</a:t>
            </a:r>
          </a:p>
          <a:p>
            <a:r>
              <a:rPr lang="en-US" sz="1100" dirty="0" err="1">
                <a:latin typeface="Agency FB" pitchFamily="34" charset="0"/>
              </a:rPr>
              <a:t>System.out.print</a:t>
            </a:r>
            <a:r>
              <a:rPr lang="en-US" sz="1100" dirty="0">
                <a:latin typeface="Agency FB" pitchFamily="34" charset="0"/>
              </a:rPr>
              <a:t>(“Hello World”);</a:t>
            </a:r>
          </a:p>
          <a:p>
            <a:r>
              <a:rPr lang="en-US" sz="1100" dirty="0">
                <a:latin typeface="Agency FB" pitchFamily="34" charset="0"/>
              </a:rPr>
              <a:t>}}</a:t>
            </a:r>
          </a:p>
        </p:txBody>
      </p:sp>
      <p:sp>
        <p:nvSpPr>
          <p:cNvPr id="23" name="TextBox 22"/>
          <p:cNvSpPr txBox="1"/>
          <p:nvPr/>
        </p:nvSpPr>
        <p:spPr>
          <a:xfrm>
            <a:off x="7848600" y="2243555"/>
            <a:ext cx="990600" cy="1277273"/>
          </a:xfrm>
          <a:prstGeom prst="rect">
            <a:avLst/>
          </a:prstGeom>
          <a:noFill/>
        </p:spPr>
        <p:txBody>
          <a:bodyPr wrap="square" rtlCol="0">
            <a:spAutoFit/>
          </a:bodyPr>
          <a:lstStyle/>
          <a:p>
            <a:r>
              <a:rPr lang="en-US" sz="1100" dirty="0">
                <a:latin typeface="Agency FB" pitchFamily="34" charset="0"/>
              </a:rPr>
              <a:t>0011110001110001111111010111000111000111100011100001111000011110000000000000000000000111111011111110111111110000000001</a:t>
            </a:r>
          </a:p>
        </p:txBody>
      </p:sp>
      <p:sp>
        <p:nvSpPr>
          <p:cNvPr id="24" name="TextBox 23"/>
          <p:cNvSpPr txBox="1"/>
          <p:nvPr/>
        </p:nvSpPr>
        <p:spPr>
          <a:xfrm>
            <a:off x="304800" y="1859579"/>
            <a:ext cx="1295400" cy="307777"/>
          </a:xfrm>
          <a:prstGeom prst="rect">
            <a:avLst/>
          </a:prstGeom>
          <a:noFill/>
        </p:spPr>
        <p:txBody>
          <a:bodyPr wrap="square" rtlCol="0">
            <a:spAutoFit/>
          </a:bodyPr>
          <a:lstStyle/>
          <a:p>
            <a:pPr algn="ctr"/>
            <a:r>
              <a:rPr lang="en-US" sz="1400" dirty="0">
                <a:latin typeface="Century" pitchFamily="18" charset="0"/>
              </a:rPr>
              <a:t>Source Code</a:t>
            </a:r>
          </a:p>
        </p:txBody>
      </p:sp>
      <p:sp>
        <p:nvSpPr>
          <p:cNvPr id="25" name="TextBox 24"/>
          <p:cNvSpPr txBox="1"/>
          <p:nvPr/>
        </p:nvSpPr>
        <p:spPr>
          <a:xfrm>
            <a:off x="7620000" y="1862555"/>
            <a:ext cx="1295400" cy="307777"/>
          </a:xfrm>
          <a:prstGeom prst="rect">
            <a:avLst/>
          </a:prstGeom>
          <a:noFill/>
        </p:spPr>
        <p:txBody>
          <a:bodyPr wrap="square" rtlCol="0">
            <a:spAutoFit/>
          </a:bodyPr>
          <a:lstStyle/>
          <a:p>
            <a:pPr algn="ctr"/>
            <a:r>
              <a:rPr lang="en-US" sz="1400" dirty="0">
                <a:latin typeface="Century" pitchFamily="18" charset="0"/>
              </a:rPr>
              <a:t>Byte Code</a:t>
            </a:r>
          </a:p>
        </p:txBody>
      </p:sp>
      <p:sp>
        <p:nvSpPr>
          <p:cNvPr id="26" name="TextBox 25"/>
          <p:cNvSpPr txBox="1"/>
          <p:nvPr/>
        </p:nvSpPr>
        <p:spPr>
          <a:xfrm>
            <a:off x="3962400" y="1295400"/>
            <a:ext cx="1295400" cy="338554"/>
          </a:xfrm>
          <a:prstGeom prst="rect">
            <a:avLst/>
          </a:prstGeom>
          <a:noFill/>
        </p:spPr>
        <p:txBody>
          <a:bodyPr wrap="square" rtlCol="0">
            <a:spAutoFit/>
          </a:bodyPr>
          <a:lstStyle/>
          <a:p>
            <a:pPr algn="ctr"/>
            <a:r>
              <a:rPr lang="en-US" sz="1600" dirty="0">
                <a:latin typeface="Century" pitchFamily="18" charset="0"/>
              </a:rPr>
              <a:t>Using </a:t>
            </a:r>
            <a:r>
              <a:rPr lang="en-US" sz="1600" dirty="0" err="1">
                <a:latin typeface="Century" pitchFamily="18" charset="0"/>
              </a:rPr>
              <a:t>javac</a:t>
            </a:r>
            <a:endParaRPr lang="en-US" sz="1600" dirty="0">
              <a:latin typeface="Century" pitchFamily="18" charset="0"/>
            </a:endParaRPr>
          </a:p>
        </p:txBody>
      </p:sp>
      <p:sp>
        <p:nvSpPr>
          <p:cNvPr id="27" name="Left Arrow 26"/>
          <p:cNvSpPr/>
          <p:nvPr/>
        </p:nvSpPr>
        <p:spPr>
          <a:xfrm>
            <a:off x="3657600" y="5410200"/>
            <a:ext cx="1447800" cy="609600"/>
          </a:xfrm>
          <a:prstGeom prst="lef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8" name="Slide Number Placeholder 27"/>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0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0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0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2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20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0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0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20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20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27"/>
                                        </p:tgtEl>
                                        <p:attrNameLst>
                                          <p:attrName>style.visibility</p:attrName>
                                        </p:attrNameLst>
                                      </p:cBhvr>
                                      <p:to>
                                        <p:strVal val="visible"/>
                                      </p:to>
                                    </p:set>
                                    <p:animEffect transition="in" filter="fade">
                                      <p:cBhvr>
                                        <p:cTn id="60"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8" grpId="0" animBg="1"/>
      <p:bldP spid="19" grpId="0" animBg="1"/>
      <p:bldP spid="20" grpId="0" animBg="1"/>
      <p:bldP spid="22" grpId="0"/>
      <p:bldP spid="23" grpId="0"/>
      <p:bldP spid="24" grpId="0"/>
      <p:bldP spid="25" grpId="0"/>
      <p:bldP spid="26" grpId="0"/>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5" name="Right Arrow 14"/>
          <p:cNvSpPr/>
          <p:nvPr/>
        </p:nvSpPr>
        <p:spPr>
          <a:xfrm>
            <a:off x="1676400" y="1752600"/>
            <a:ext cx="1371600" cy="6096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p:txBody>
      </p:sp>
      <p:sp>
        <p:nvSpPr>
          <p:cNvPr id="28" name="Slide Number Placeholder 27"/>
          <p:cNvSpPr>
            <a:spLocks noGrp="1"/>
          </p:cNvSpPr>
          <p:nvPr>
            <p:ph type="sldNum" sz="quarter" idx="12"/>
          </p:nvPr>
        </p:nvSpPr>
        <p:spPr/>
        <p:txBody>
          <a:bodyPr/>
          <a:lstStyle/>
          <a:p>
            <a:fld id="{B6F15528-21DE-4FAA-801E-634DDDAF4B2B}" type="slidenum">
              <a:rPr lang="en-US" smtClean="0"/>
              <a:pPr/>
              <a:t>35</a:t>
            </a:fld>
            <a:endParaRPr lang="en-US"/>
          </a:p>
        </p:txBody>
      </p:sp>
      <p:sp>
        <p:nvSpPr>
          <p:cNvPr id="47" name="Right Arrow 46"/>
          <p:cNvSpPr/>
          <p:nvPr/>
        </p:nvSpPr>
        <p:spPr>
          <a:xfrm rot="5400000">
            <a:off x="3771900" y="4000500"/>
            <a:ext cx="1752600" cy="4572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ight Arrow 47"/>
          <p:cNvSpPr/>
          <p:nvPr/>
        </p:nvSpPr>
        <p:spPr>
          <a:xfrm rot="8165174">
            <a:off x="1450760" y="3932729"/>
            <a:ext cx="2735537" cy="4572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ight Arrow 48"/>
          <p:cNvSpPr/>
          <p:nvPr/>
        </p:nvSpPr>
        <p:spPr>
          <a:xfrm rot="2496266">
            <a:off x="5055117" y="3933071"/>
            <a:ext cx="2904450" cy="4572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p:cNvSpPr/>
          <p:nvPr/>
        </p:nvSpPr>
        <p:spPr>
          <a:xfrm>
            <a:off x="1676400" y="3886200"/>
            <a:ext cx="1600200" cy="762000"/>
          </a:xfrm>
          <a:prstGeom prst="roundRect">
            <a:avLst/>
          </a:prstGeom>
          <a:solidFill>
            <a:schemeClr val="accent3">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Century" pitchFamily="18" charset="0"/>
              </a:rPr>
              <a:t>JVM</a:t>
            </a:r>
            <a:endParaRPr lang="en-US" sz="3600" dirty="0">
              <a:latin typeface="Century" pitchFamily="18" charset="0"/>
            </a:endParaRPr>
          </a:p>
        </p:txBody>
      </p:sp>
      <p:sp>
        <p:nvSpPr>
          <p:cNvPr id="41" name="Rounded Rectangle 40"/>
          <p:cNvSpPr/>
          <p:nvPr/>
        </p:nvSpPr>
        <p:spPr>
          <a:xfrm>
            <a:off x="3810000" y="3886200"/>
            <a:ext cx="1600200" cy="762000"/>
          </a:xfrm>
          <a:prstGeom prst="roundRect">
            <a:avLst/>
          </a:prstGeom>
          <a:solidFill>
            <a:schemeClr val="accent4">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Century" pitchFamily="18" charset="0"/>
              </a:rPr>
              <a:t>JVM</a:t>
            </a:r>
            <a:endParaRPr lang="en-US" sz="3600" dirty="0">
              <a:latin typeface="Century" pitchFamily="18" charset="0"/>
            </a:endParaRPr>
          </a:p>
        </p:txBody>
      </p:sp>
      <p:sp>
        <p:nvSpPr>
          <p:cNvPr id="42" name="Rounded Rectangle 41"/>
          <p:cNvSpPr/>
          <p:nvPr/>
        </p:nvSpPr>
        <p:spPr>
          <a:xfrm>
            <a:off x="5943600" y="3886200"/>
            <a:ext cx="1600200" cy="762000"/>
          </a:xfrm>
          <a:prstGeom prst="roundRect">
            <a:avLst/>
          </a:prstGeom>
          <a:solidFill>
            <a:schemeClr val="accent6">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Century" pitchFamily="18" charset="0"/>
              </a:rPr>
              <a:t>JVM</a:t>
            </a:r>
            <a:endParaRPr lang="en-US" sz="3600" dirty="0">
              <a:latin typeface="Century" pitchFamily="18" charset="0"/>
            </a:endParaRPr>
          </a:p>
        </p:txBody>
      </p:sp>
      <p:grpSp>
        <p:nvGrpSpPr>
          <p:cNvPr id="62" name="Group 61"/>
          <p:cNvGrpSpPr/>
          <p:nvPr/>
        </p:nvGrpSpPr>
        <p:grpSpPr>
          <a:xfrm>
            <a:off x="152400" y="1715869"/>
            <a:ext cx="1371600" cy="707886"/>
            <a:chOff x="152400" y="1715869"/>
            <a:chExt cx="1371600" cy="707886"/>
          </a:xfrm>
        </p:grpSpPr>
        <p:sp>
          <p:nvSpPr>
            <p:cNvPr id="30" name="Oval 29"/>
            <p:cNvSpPr/>
            <p:nvPr/>
          </p:nvSpPr>
          <p:spPr>
            <a:xfrm>
              <a:off x="152400" y="1749623"/>
              <a:ext cx="1371600" cy="609600"/>
            </a:xfrm>
            <a:prstGeom prst="ellipse">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228600" y="1715869"/>
              <a:ext cx="1295400" cy="707886"/>
            </a:xfrm>
            <a:prstGeom prst="rect">
              <a:avLst/>
            </a:prstGeom>
            <a:noFill/>
          </p:spPr>
          <p:txBody>
            <a:bodyPr wrap="square" rtlCol="0">
              <a:spAutoFit/>
            </a:bodyPr>
            <a:lstStyle/>
            <a:p>
              <a:pPr algn="ctr"/>
              <a:r>
                <a:rPr lang="en-US" sz="2000" dirty="0">
                  <a:latin typeface="Century" pitchFamily="18" charset="0"/>
                </a:rPr>
                <a:t>Source Code</a:t>
              </a:r>
            </a:p>
          </p:txBody>
        </p:sp>
      </p:grpSp>
      <p:pic>
        <p:nvPicPr>
          <p:cNvPr id="220165" name="Picture 5" descr="F:\Arun\JAVA Jan\Portable-Computer-icon.png"/>
          <p:cNvPicPr>
            <a:picLocks noChangeAspect="1" noChangeArrowheads="1"/>
          </p:cNvPicPr>
          <p:nvPr/>
        </p:nvPicPr>
        <p:blipFill>
          <a:blip r:embed="rId3" cstate="print"/>
          <a:srcRect/>
          <a:stretch>
            <a:fillRect/>
          </a:stretch>
        </p:blipFill>
        <p:spPr bwMode="auto">
          <a:xfrm>
            <a:off x="7162800" y="4876800"/>
            <a:ext cx="1371600" cy="1371600"/>
          </a:xfrm>
          <a:prstGeom prst="rect">
            <a:avLst/>
          </a:prstGeom>
          <a:noFill/>
          <a:ln>
            <a:noFill/>
          </a:ln>
        </p:spPr>
      </p:pic>
      <p:pic>
        <p:nvPicPr>
          <p:cNvPr id="220166" name="Picture 6" descr="F:\Arun\JAVA Jan\computer_training_thumbnail.png"/>
          <p:cNvPicPr>
            <a:picLocks noChangeAspect="1" noChangeArrowheads="1"/>
          </p:cNvPicPr>
          <p:nvPr/>
        </p:nvPicPr>
        <p:blipFill>
          <a:blip r:embed="rId4" cstate="print"/>
          <a:srcRect/>
          <a:stretch>
            <a:fillRect/>
          </a:stretch>
        </p:blipFill>
        <p:spPr bwMode="auto">
          <a:xfrm>
            <a:off x="838200" y="5105400"/>
            <a:ext cx="1219200" cy="1219200"/>
          </a:xfrm>
          <a:prstGeom prst="rect">
            <a:avLst/>
          </a:prstGeom>
          <a:noFill/>
          <a:ln>
            <a:noFill/>
          </a:ln>
        </p:spPr>
      </p:pic>
      <p:grpSp>
        <p:nvGrpSpPr>
          <p:cNvPr id="66" name="Group 65"/>
          <p:cNvGrpSpPr/>
          <p:nvPr/>
        </p:nvGrpSpPr>
        <p:grpSpPr>
          <a:xfrm>
            <a:off x="3429000" y="2895600"/>
            <a:ext cx="2362200" cy="762000"/>
            <a:chOff x="3429000" y="2895600"/>
            <a:chExt cx="2362200" cy="762000"/>
          </a:xfrm>
        </p:grpSpPr>
        <p:sp>
          <p:nvSpPr>
            <p:cNvPr id="46" name="Oval 45"/>
            <p:cNvSpPr/>
            <p:nvPr/>
          </p:nvSpPr>
          <p:spPr>
            <a:xfrm>
              <a:off x="3429000" y="2895600"/>
              <a:ext cx="2362200" cy="762000"/>
            </a:xfrm>
            <a:prstGeom prst="ellipse">
              <a:avLst/>
            </a:prstGeom>
            <a:solidFill>
              <a:schemeClr val="bg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p:cNvSpPr txBox="1"/>
            <p:nvPr/>
          </p:nvSpPr>
          <p:spPr>
            <a:xfrm>
              <a:off x="3810000" y="3048000"/>
              <a:ext cx="1676400" cy="461665"/>
            </a:xfrm>
            <a:prstGeom prst="rect">
              <a:avLst/>
            </a:prstGeom>
            <a:noFill/>
          </p:spPr>
          <p:txBody>
            <a:bodyPr wrap="square" rtlCol="0">
              <a:spAutoFit/>
            </a:bodyPr>
            <a:lstStyle/>
            <a:p>
              <a:pPr algn="ctr"/>
              <a:r>
                <a:rPr lang="en-US" sz="2400" dirty="0">
                  <a:latin typeface="Century" pitchFamily="18" charset="0"/>
                </a:rPr>
                <a:t>Byte Code</a:t>
              </a:r>
            </a:p>
          </p:txBody>
        </p:sp>
      </p:grpSp>
      <p:sp>
        <p:nvSpPr>
          <p:cNvPr id="60" name="TextBox 59"/>
          <p:cNvSpPr txBox="1"/>
          <p:nvPr/>
        </p:nvSpPr>
        <p:spPr>
          <a:xfrm>
            <a:off x="76200" y="2416314"/>
            <a:ext cx="1447800" cy="707886"/>
          </a:xfrm>
          <a:prstGeom prst="rect">
            <a:avLst/>
          </a:prstGeom>
          <a:noFill/>
        </p:spPr>
        <p:txBody>
          <a:bodyPr wrap="square" rtlCol="0">
            <a:spAutoFit/>
          </a:bodyPr>
          <a:lstStyle/>
          <a:p>
            <a:pPr algn="ctr"/>
            <a:r>
              <a:rPr lang="en-US" sz="2000" dirty="0">
                <a:latin typeface="Century" pitchFamily="18" charset="0"/>
              </a:rPr>
              <a:t>Written on </a:t>
            </a:r>
            <a:r>
              <a:rPr lang="en-US" sz="2000" dirty="0" err="1">
                <a:latin typeface="Century" pitchFamily="18" charset="0"/>
              </a:rPr>
              <a:t>mac</a:t>
            </a:r>
            <a:endParaRPr lang="en-US" sz="2000" dirty="0">
              <a:latin typeface="Century" pitchFamily="18" charset="0"/>
            </a:endParaRPr>
          </a:p>
        </p:txBody>
      </p:sp>
      <p:grpSp>
        <p:nvGrpSpPr>
          <p:cNvPr id="65" name="Group 64"/>
          <p:cNvGrpSpPr/>
          <p:nvPr/>
        </p:nvGrpSpPr>
        <p:grpSpPr>
          <a:xfrm>
            <a:off x="6172200" y="1617823"/>
            <a:ext cx="2819400" cy="1528465"/>
            <a:chOff x="6172200" y="1617821"/>
            <a:chExt cx="2819400" cy="1528465"/>
          </a:xfrm>
        </p:grpSpPr>
        <p:sp>
          <p:nvSpPr>
            <p:cNvPr id="39" name="Right Arrow 38"/>
            <p:cNvSpPr/>
            <p:nvPr/>
          </p:nvSpPr>
          <p:spPr>
            <a:xfrm flipH="1">
              <a:off x="6172200" y="1704202"/>
              <a:ext cx="1371600" cy="6096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p:txBody>
        </p:sp>
        <p:grpSp>
          <p:nvGrpSpPr>
            <p:cNvPr id="63" name="Group 62"/>
            <p:cNvGrpSpPr/>
            <p:nvPr/>
          </p:nvGrpSpPr>
          <p:grpSpPr>
            <a:xfrm>
              <a:off x="7620000" y="1617821"/>
              <a:ext cx="1371600" cy="707886"/>
              <a:chOff x="7620000" y="1617821"/>
              <a:chExt cx="1371600" cy="707886"/>
            </a:xfrm>
          </p:grpSpPr>
          <p:sp>
            <p:nvSpPr>
              <p:cNvPr id="51" name="Oval 50"/>
              <p:cNvSpPr/>
              <p:nvPr/>
            </p:nvSpPr>
            <p:spPr>
              <a:xfrm>
                <a:off x="7620000" y="1676400"/>
                <a:ext cx="1371600" cy="609600"/>
              </a:xfrm>
              <a:prstGeom prst="ellipse">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p:cNvSpPr txBox="1"/>
              <p:nvPr/>
            </p:nvSpPr>
            <p:spPr>
              <a:xfrm>
                <a:off x="7620000" y="1617821"/>
                <a:ext cx="1295400" cy="707886"/>
              </a:xfrm>
              <a:prstGeom prst="rect">
                <a:avLst/>
              </a:prstGeom>
              <a:noFill/>
            </p:spPr>
            <p:txBody>
              <a:bodyPr wrap="square" rtlCol="0">
                <a:spAutoFit/>
              </a:bodyPr>
              <a:lstStyle/>
              <a:p>
                <a:pPr algn="ctr"/>
                <a:r>
                  <a:rPr lang="en-US" sz="2000" dirty="0">
                    <a:latin typeface="Century" pitchFamily="18" charset="0"/>
                  </a:rPr>
                  <a:t>Source Code</a:t>
                </a:r>
              </a:p>
            </p:txBody>
          </p:sp>
        </p:grpSp>
        <p:sp>
          <p:nvSpPr>
            <p:cNvPr id="61" name="TextBox 60"/>
            <p:cNvSpPr txBox="1"/>
            <p:nvPr/>
          </p:nvSpPr>
          <p:spPr>
            <a:xfrm>
              <a:off x="7391400" y="2438400"/>
              <a:ext cx="1600200" cy="707886"/>
            </a:xfrm>
            <a:prstGeom prst="rect">
              <a:avLst/>
            </a:prstGeom>
            <a:noFill/>
          </p:spPr>
          <p:txBody>
            <a:bodyPr wrap="square" rtlCol="0">
              <a:spAutoFit/>
            </a:bodyPr>
            <a:lstStyle/>
            <a:p>
              <a:pPr algn="ctr"/>
              <a:r>
                <a:rPr lang="en-US" sz="2000" dirty="0">
                  <a:latin typeface="Century" pitchFamily="18" charset="0"/>
                </a:rPr>
                <a:t>Written on Windows</a:t>
              </a:r>
            </a:p>
          </p:txBody>
        </p:sp>
      </p:grpSp>
      <p:sp>
        <p:nvSpPr>
          <p:cNvPr id="67" name="Right Arrow 66"/>
          <p:cNvSpPr/>
          <p:nvPr/>
        </p:nvSpPr>
        <p:spPr>
          <a:xfrm rot="5400000">
            <a:off x="4457700" y="2552700"/>
            <a:ext cx="381000" cy="45720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rPr>
              <a:t>Java as Platform Independent</a:t>
            </a:r>
          </a:p>
        </p:txBody>
      </p:sp>
      <p:pic>
        <p:nvPicPr>
          <p:cNvPr id="220169" name="Picture 9" descr="F:\Arun\JAVA Jan\download.jpg"/>
          <p:cNvPicPr>
            <a:picLocks noChangeAspect="1" noChangeArrowheads="1"/>
          </p:cNvPicPr>
          <p:nvPr/>
        </p:nvPicPr>
        <p:blipFill>
          <a:blip r:embed="rId5" cstate="print"/>
          <a:srcRect/>
          <a:stretch>
            <a:fillRect/>
          </a:stretch>
        </p:blipFill>
        <p:spPr bwMode="auto">
          <a:xfrm>
            <a:off x="4038600" y="5181600"/>
            <a:ext cx="1257300" cy="1257300"/>
          </a:xfrm>
          <a:prstGeom prst="rect">
            <a:avLst/>
          </a:prstGeom>
          <a:noFill/>
        </p:spPr>
      </p:pic>
      <p:pic>
        <p:nvPicPr>
          <p:cNvPr id="165889" name="Picture 1" descr="F:\Arun\JAVA Jan\today\loading.gif"/>
          <p:cNvPicPr>
            <a:picLocks noChangeAspect="1" noChangeArrowheads="1" noCrop="1"/>
          </p:cNvPicPr>
          <p:nvPr/>
        </p:nvPicPr>
        <p:blipFill>
          <a:blip r:embed="rId6" cstate="print"/>
          <a:srcRect/>
          <a:stretch>
            <a:fillRect/>
          </a:stretch>
        </p:blipFill>
        <p:spPr bwMode="auto">
          <a:xfrm>
            <a:off x="3429000" y="1600200"/>
            <a:ext cx="2362200" cy="762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20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889"/>
                                        </p:tgtEl>
                                        <p:attrNameLst>
                                          <p:attrName>style.visibility</p:attrName>
                                        </p:attrNameLst>
                                      </p:cBhvr>
                                      <p:to>
                                        <p:strVal val="visible"/>
                                      </p:to>
                                    </p:set>
                                    <p:animEffect transition="in" filter="fade">
                                      <p:cBhvr>
                                        <p:cTn id="17" dur="2000"/>
                                        <p:tgtEl>
                                          <p:spTgt spid="1658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20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checkerboard(across)">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20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20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0169"/>
                                        </p:tgtEl>
                                        <p:attrNameLst>
                                          <p:attrName>style.visibility</p:attrName>
                                        </p:attrNameLst>
                                      </p:cBhvr>
                                      <p:to>
                                        <p:strVal val="visible"/>
                                      </p:to>
                                    </p:set>
                                    <p:animEffect transition="in" filter="fade">
                                      <p:cBhvr>
                                        <p:cTn id="42" dur="2000"/>
                                        <p:tgtEl>
                                          <p:spTgt spid="22016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0166"/>
                                        </p:tgtEl>
                                        <p:attrNameLst>
                                          <p:attrName>style.visibility</p:attrName>
                                        </p:attrNameLst>
                                      </p:cBhvr>
                                      <p:to>
                                        <p:strVal val="visible"/>
                                      </p:to>
                                    </p:set>
                                    <p:animEffect transition="in" filter="fade">
                                      <p:cBhvr>
                                        <p:cTn id="47" dur="2000"/>
                                        <p:tgtEl>
                                          <p:spTgt spid="22016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20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0165"/>
                                        </p:tgtEl>
                                        <p:attrNameLst>
                                          <p:attrName>style.visibility</p:attrName>
                                        </p:attrNameLst>
                                      </p:cBhvr>
                                      <p:to>
                                        <p:strVal val="visible"/>
                                      </p:to>
                                    </p:set>
                                    <p:animEffect transition="in" filter="fade">
                                      <p:cBhvr>
                                        <p:cTn id="62" dur="2000"/>
                                        <p:tgtEl>
                                          <p:spTgt spid="22016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20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7" grpId="0" animBg="1"/>
      <p:bldP spid="48" grpId="0" animBg="1"/>
      <p:bldP spid="49" grpId="0" animBg="1"/>
      <p:bldP spid="43" grpId="0" animBg="1"/>
      <p:bldP spid="41" grpId="0" animBg="1"/>
      <p:bldP spid="42" grpId="0" animBg="1"/>
      <p:bldP spid="6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a:t>
            </a:r>
            <a:r>
              <a:rPr kumimoji="0" lang="en-US" sz="5400" b="0" i="0" u="none" strike="noStrike" kern="1200" cap="none" spc="0" normalizeH="0" baseline="0" noProof="0" dirty="0" err="1">
                <a:ln>
                  <a:noFill/>
                </a:ln>
                <a:solidFill>
                  <a:schemeClr val="accent1">
                    <a:lumMod val="75000"/>
                  </a:schemeClr>
                </a:solidFill>
                <a:effectLst/>
                <a:uLnTx/>
                <a:uFillTx/>
                <a:latin typeface="+mj-lt"/>
                <a:ea typeface="+mj-ea"/>
                <a:cs typeface="+mj-cs"/>
              </a:rPr>
              <a:t>vs</a:t>
            </a: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 C</a:t>
            </a:r>
          </a:p>
        </p:txBody>
      </p:sp>
      <p:graphicFrame>
        <p:nvGraphicFramePr>
          <p:cNvPr id="14" name="Table 13"/>
          <p:cNvGraphicFramePr>
            <a:graphicFrameLocks noGrp="1"/>
          </p:cNvGraphicFramePr>
          <p:nvPr/>
        </p:nvGraphicFramePr>
        <p:xfrm>
          <a:off x="304801" y="1447800"/>
          <a:ext cx="8458200" cy="4981993"/>
        </p:xfrm>
        <a:graphic>
          <a:graphicData uri="http://schemas.openxmlformats.org/drawingml/2006/table">
            <a:tbl>
              <a:tblPr>
                <a:effectLst/>
              </a:tblPr>
              <a:tblGrid>
                <a:gridCol w="2743200">
                  <a:extLst>
                    <a:ext uri="{9D8B030D-6E8A-4147-A177-3AD203B41FA5}">
                      <a16:colId xmlns:a16="http://schemas.microsoft.com/office/drawing/2014/main" val="20000"/>
                    </a:ext>
                  </a:extLst>
                </a:gridCol>
                <a:gridCol w="2590799">
                  <a:extLst>
                    <a:ext uri="{9D8B030D-6E8A-4147-A177-3AD203B41FA5}">
                      <a16:colId xmlns:a16="http://schemas.microsoft.com/office/drawing/2014/main" val="20001"/>
                    </a:ext>
                  </a:extLst>
                </a:gridCol>
                <a:gridCol w="3124201">
                  <a:extLst>
                    <a:ext uri="{9D8B030D-6E8A-4147-A177-3AD203B41FA5}">
                      <a16:colId xmlns:a16="http://schemas.microsoft.com/office/drawing/2014/main" val="20002"/>
                    </a:ext>
                  </a:extLst>
                </a:gridCol>
              </a:tblGrid>
              <a:tr h="290975">
                <a:tc>
                  <a:txBody>
                    <a:bodyPr/>
                    <a:lstStyle/>
                    <a:p>
                      <a:pPr marL="0" marR="0" algn="ctr">
                        <a:lnSpc>
                          <a:spcPct val="115000"/>
                        </a:lnSpc>
                        <a:spcBef>
                          <a:spcPts val="0"/>
                        </a:spcBef>
                        <a:spcAft>
                          <a:spcPts val="0"/>
                        </a:spcAft>
                      </a:pPr>
                      <a:endParaRPr lang="en-US" sz="2400" dirty="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400" b="1" dirty="0">
                          <a:solidFill>
                            <a:schemeClr val="bg1"/>
                          </a:solidFill>
                          <a:latin typeface="Century" pitchFamily="18" charset="0"/>
                          <a:ea typeface="Calibri"/>
                          <a:cs typeface="Shruti"/>
                        </a:rPr>
                        <a:t>C</a:t>
                      </a:r>
                      <a:endParaRPr lang="en-US" sz="2400" dirty="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400" b="1" dirty="0">
                          <a:solidFill>
                            <a:schemeClr val="bg1"/>
                          </a:solidFill>
                          <a:latin typeface="Century" pitchFamily="18" charset="0"/>
                          <a:ea typeface="Calibri"/>
                          <a:cs typeface="Shruti"/>
                        </a:rPr>
                        <a:t>Java</a:t>
                      </a:r>
                      <a:endParaRPr lang="en-US" sz="2400" dirty="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591920">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Type of language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Function oriented</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Object oriented</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290975">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Portability of source code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Possible with discipline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Yes</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150472">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Portability of compiled code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No, recompile for each architecture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Yes, </a:t>
                      </a:r>
                      <a:r>
                        <a:rPr lang="en-IN" sz="2000" b="0" i="0" kern="1200" dirty="0" err="1">
                          <a:solidFill>
                            <a:schemeClr val="tx1"/>
                          </a:solidFill>
                          <a:latin typeface="Century" pitchFamily="18" charset="0"/>
                          <a:ea typeface="+mn-ea"/>
                          <a:cs typeface="+mn-cs"/>
                        </a:rPr>
                        <a:t>bytecode</a:t>
                      </a:r>
                      <a:r>
                        <a:rPr lang="en-IN" sz="2000" b="0" i="0" kern="1200" dirty="0">
                          <a:solidFill>
                            <a:schemeClr val="tx1"/>
                          </a:solidFill>
                          <a:latin typeface="Century" pitchFamily="18" charset="0"/>
                          <a:ea typeface="+mn-ea"/>
                          <a:cs typeface="+mn-cs"/>
                        </a:rPr>
                        <a:t> is "write once, run anywhere"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41448">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Joint compilation</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err="1">
                          <a:solidFill>
                            <a:schemeClr val="tx1"/>
                          </a:solidFill>
                          <a:latin typeface="Century" pitchFamily="18" charset="0"/>
                          <a:ea typeface="+mn-ea"/>
                          <a:cs typeface="+mn-cs"/>
                        </a:rPr>
                        <a:t>Gcc</a:t>
                      </a:r>
                      <a:r>
                        <a:rPr lang="en-IN" sz="2000" b="0" i="0" kern="1200" dirty="0">
                          <a:solidFill>
                            <a:schemeClr val="tx1"/>
                          </a:solidFill>
                          <a:latin typeface="Century" pitchFamily="18" charset="0"/>
                          <a:ea typeface="+mn-ea"/>
                          <a:cs typeface="+mn-cs"/>
                        </a:rPr>
                        <a:t> </a:t>
                      </a:r>
                      <a:r>
                        <a:rPr lang="en-IN" sz="2000" b="0" i="0" kern="1200" dirty="0" err="1">
                          <a:solidFill>
                            <a:schemeClr val="tx1"/>
                          </a:solidFill>
                          <a:latin typeface="Century" pitchFamily="18" charset="0"/>
                          <a:ea typeface="+mn-ea"/>
                          <a:cs typeface="+mn-cs"/>
                        </a:rPr>
                        <a:t>main.C</a:t>
                      </a:r>
                      <a:r>
                        <a:rPr lang="en-IN" sz="2000" b="0" i="0" kern="1200" dirty="0">
                          <a:solidFill>
                            <a:schemeClr val="tx1"/>
                          </a:solidFill>
                          <a:latin typeface="Century" pitchFamily="18" charset="0"/>
                          <a:ea typeface="+mn-ea"/>
                          <a:cs typeface="+mn-cs"/>
                        </a:rPr>
                        <a:t> helper1.C helper2.C</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dirty="0" err="1">
                          <a:latin typeface="Century" pitchFamily="18" charset="0"/>
                        </a:rPr>
                        <a:t>Javac</a:t>
                      </a:r>
                      <a:r>
                        <a:rPr lang="en-IN" sz="2000" dirty="0">
                          <a:latin typeface="Century" pitchFamily="18" charset="0"/>
                        </a:rPr>
                        <a:t> </a:t>
                      </a:r>
                      <a:r>
                        <a:rPr lang="en-IN" sz="2000" dirty="0" err="1">
                          <a:latin typeface="Century" pitchFamily="18" charset="0"/>
                        </a:rPr>
                        <a:t>main.Java</a:t>
                      </a:r>
                      <a:r>
                        <a:rPr lang="en-IN" sz="2000" b="0" i="0" kern="1200" dirty="0">
                          <a:solidFill>
                            <a:schemeClr val="tx1"/>
                          </a:solidFill>
                          <a:latin typeface="Century" pitchFamily="18" charset="0"/>
                          <a:ea typeface="+mn-ea"/>
                          <a:cs typeface="+mn-cs"/>
                        </a:rPr>
                        <a:t> - any dependent files are automatically re-compiled if needed</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150472">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Memory address</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Pointer</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Reference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5"/>
                  </a:ext>
                </a:extLst>
              </a:tr>
              <a:tr h="290975">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Allocating memory</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err="1">
                          <a:solidFill>
                            <a:schemeClr val="tx1"/>
                          </a:solidFill>
                          <a:latin typeface="Century" pitchFamily="18" charset="0"/>
                          <a:ea typeface="+mn-ea"/>
                          <a:cs typeface="+mn-cs"/>
                        </a:rPr>
                        <a:t>Malloc</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New</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150472">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De-allocating memory</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Free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IN" sz="2000" b="0" i="0" kern="1200" dirty="0">
                          <a:solidFill>
                            <a:schemeClr val="tx1"/>
                          </a:solidFill>
                          <a:latin typeface="Century" pitchFamily="18" charset="0"/>
                          <a:ea typeface="+mn-ea"/>
                          <a:cs typeface="+mn-cs"/>
                        </a:rPr>
                        <a:t>Automatic garbage collection</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7"/>
                  </a:ext>
                </a:extLst>
              </a:tr>
            </a:tbl>
          </a:graphicData>
        </a:graphic>
      </p:graphicFrame>
      <p:sp>
        <p:nvSpPr>
          <p:cNvPr id="11" name="Slide Number Placeholder 10"/>
          <p:cNvSpPr>
            <a:spLocks noGrp="1"/>
          </p:cNvSpPr>
          <p:nvPr>
            <p:ph type="sldNum" sz="quarter" idx="12"/>
          </p:nvPr>
        </p:nvSpPr>
        <p:spPr>
          <a:xfrm>
            <a:off x="6553201" y="6492877"/>
            <a:ext cx="2133600" cy="365125"/>
          </a:xfrm>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a:t>
            </a:r>
            <a:r>
              <a:rPr kumimoji="0" lang="en-US" sz="5400" b="0" i="0" u="none" strike="noStrike" kern="1200" cap="none" spc="0" normalizeH="0" baseline="0" noProof="0" dirty="0" err="1">
                <a:ln>
                  <a:noFill/>
                </a:ln>
                <a:solidFill>
                  <a:schemeClr val="accent1">
                    <a:lumMod val="75000"/>
                  </a:schemeClr>
                </a:solidFill>
                <a:effectLst/>
                <a:uLnTx/>
                <a:uFillTx/>
                <a:latin typeface="+mj-lt"/>
                <a:ea typeface="+mj-ea"/>
                <a:cs typeface="+mj-cs"/>
              </a:rPr>
              <a:t>vs</a:t>
            </a: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 .NET </a:t>
            </a:r>
            <a:r>
              <a:rPr kumimoji="0" lang="en-US" sz="5400" b="0" i="0" u="none" strike="noStrike" kern="1200" cap="none" spc="0" normalizeH="0" baseline="0" noProof="0" dirty="0" err="1">
                <a:ln>
                  <a:noFill/>
                </a:ln>
                <a:solidFill>
                  <a:schemeClr val="accent1">
                    <a:lumMod val="75000"/>
                  </a:schemeClr>
                </a:solidFill>
                <a:effectLst/>
                <a:uLnTx/>
                <a:uFillTx/>
                <a:latin typeface="+mj-lt"/>
                <a:ea typeface="+mj-ea"/>
                <a:cs typeface="+mj-cs"/>
              </a:rPr>
              <a:t>vs</a:t>
            </a: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 PHP</a:t>
            </a:r>
          </a:p>
        </p:txBody>
      </p:sp>
      <p:graphicFrame>
        <p:nvGraphicFramePr>
          <p:cNvPr id="14" name="Table 13"/>
          <p:cNvGraphicFramePr>
            <a:graphicFrameLocks noGrp="1"/>
          </p:cNvGraphicFramePr>
          <p:nvPr/>
        </p:nvGraphicFramePr>
        <p:xfrm>
          <a:off x="228601" y="1371602"/>
          <a:ext cx="8458200" cy="5011245"/>
        </p:xfrm>
        <a:graphic>
          <a:graphicData uri="http://schemas.openxmlformats.org/drawingml/2006/table">
            <a:tbl>
              <a:tblPr/>
              <a:tblGrid>
                <a:gridCol w="2743200">
                  <a:extLst>
                    <a:ext uri="{9D8B030D-6E8A-4147-A177-3AD203B41FA5}">
                      <a16:colId xmlns:a16="http://schemas.microsoft.com/office/drawing/2014/main" val="20000"/>
                    </a:ext>
                  </a:extLst>
                </a:gridCol>
                <a:gridCol w="2590799">
                  <a:extLst>
                    <a:ext uri="{9D8B030D-6E8A-4147-A177-3AD203B41FA5}">
                      <a16:colId xmlns:a16="http://schemas.microsoft.com/office/drawing/2014/main" val="20001"/>
                    </a:ext>
                  </a:extLst>
                </a:gridCol>
                <a:gridCol w="3124201">
                  <a:extLst>
                    <a:ext uri="{9D8B030D-6E8A-4147-A177-3AD203B41FA5}">
                      <a16:colId xmlns:a16="http://schemas.microsoft.com/office/drawing/2014/main" val="20002"/>
                    </a:ext>
                  </a:extLst>
                </a:gridCol>
              </a:tblGrid>
              <a:tr h="290975">
                <a:tc>
                  <a:txBody>
                    <a:bodyPr/>
                    <a:lstStyle/>
                    <a:p>
                      <a:pPr marL="0" marR="0" algn="ctr">
                        <a:lnSpc>
                          <a:spcPct val="115000"/>
                        </a:lnSpc>
                        <a:spcBef>
                          <a:spcPts val="0"/>
                        </a:spcBef>
                        <a:spcAft>
                          <a:spcPts val="0"/>
                        </a:spcAft>
                      </a:pPr>
                      <a:r>
                        <a:rPr lang="en-US" sz="2000" b="1" dirty="0">
                          <a:solidFill>
                            <a:schemeClr val="bg1"/>
                          </a:solidFill>
                          <a:latin typeface="Century" pitchFamily="18" charset="0"/>
                          <a:ea typeface="Calibri"/>
                          <a:cs typeface="Shruti"/>
                        </a:rPr>
                        <a:t>JAVA</a:t>
                      </a:r>
                      <a:endParaRPr lang="en-US" sz="2000" dirty="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000" b="1">
                          <a:solidFill>
                            <a:schemeClr val="bg1"/>
                          </a:solidFill>
                          <a:latin typeface="Century" pitchFamily="18" charset="0"/>
                          <a:ea typeface="Calibri"/>
                          <a:cs typeface="Shruti"/>
                        </a:rPr>
                        <a:t>.NET</a:t>
                      </a:r>
                      <a:endParaRPr lang="en-US" sz="200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000" b="1" dirty="0">
                          <a:solidFill>
                            <a:schemeClr val="bg1"/>
                          </a:solidFill>
                          <a:latin typeface="Century" pitchFamily="18" charset="0"/>
                          <a:ea typeface="Calibri"/>
                          <a:cs typeface="Shruti"/>
                        </a:rPr>
                        <a:t>PHP</a:t>
                      </a:r>
                      <a:endParaRPr lang="en-US" sz="2000" dirty="0">
                        <a:solidFill>
                          <a:schemeClr val="bg1"/>
                        </a:solidFill>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591920">
                <a:tc>
                  <a:txBody>
                    <a:bodyPr/>
                    <a:lstStyle/>
                    <a:p>
                      <a:pPr marL="0" marR="0">
                        <a:lnSpc>
                          <a:spcPct val="115000"/>
                        </a:lnSpc>
                        <a:spcBef>
                          <a:spcPts val="0"/>
                        </a:spcBef>
                        <a:spcAft>
                          <a:spcPts val="0"/>
                        </a:spcAft>
                      </a:pPr>
                      <a:r>
                        <a:rPr lang="en-US" sz="1600" dirty="0">
                          <a:latin typeface="Century" pitchFamily="18" charset="0"/>
                          <a:ea typeface="Calibri"/>
                          <a:cs typeface="Shruti"/>
                        </a:rPr>
                        <a:t>Platform independent, Based on </a:t>
                      </a:r>
                      <a:r>
                        <a:rPr lang="en-US" sz="1600" dirty="0" err="1">
                          <a:latin typeface="Century" pitchFamily="18" charset="0"/>
                          <a:ea typeface="Calibri"/>
                          <a:cs typeface="Shruti"/>
                        </a:rPr>
                        <a:t>Wora</a:t>
                      </a:r>
                      <a:r>
                        <a:rPr lang="en-US" sz="1600" dirty="0">
                          <a:latin typeface="Century" pitchFamily="18" charset="0"/>
                          <a:ea typeface="Calibri"/>
                          <a:cs typeface="Shruti"/>
                        </a:rPr>
                        <a:t> Principal since day one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Dream to be platform Independent one day. Mono project implement to run .NET on </a:t>
                      </a:r>
                      <a:r>
                        <a:rPr lang="en-US" sz="1600" dirty="0" err="1">
                          <a:latin typeface="Century" pitchFamily="18" charset="0"/>
                          <a:ea typeface="Calibri"/>
                          <a:cs typeface="Shruti"/>
                        </a:rPr>
                        <a:t>linux</a:t>
                      </a:r>
                      <a:endParaRPr lang="en-US" sz="16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Platform independent but when it comes to network programming it is “handicapped”</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290975">
                <a:tc>
                  <a:txBody>
                    <a:bodyPr/>
                    <a:lstStyle/>
                    <a:p>
                      <a:pPr marL="0" marR="0">
                        <a:lnSpc>
                          <a:spcPct val="115000"/>
                        </a:lnSpc>
                        <a:spcBef>
                          <a:spcPts val="0"/>
                        </a:spcBef>
                        <a:spcAft>
                          <a:spcPts val="0"/>
                        </a:spcAft>
                      </a:pPr>
                      <a:r>
                        <a:rPr lang="en-US" sz="1600">
                          <a:latin typeface="Century" pitchFamily="18" charset="0"/>
                          <a:ea typeface="Calibri"/>
                          <a:cs typeface="Shruti"/>
                        </a:rPr>
                        <a:t>Open Source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Commercial</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Open Source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150472">
                <a:tc>
                  <a:txBody>
                    <a:bodyPr/>
                    <a:lstStyle/>
                    <a:p>
                      <a:pPr marL="0" marR="0">
                        <a:lnSpc>
                          <a:spcPct val="115000"/>
                        </a:lnSpc>
                        <a:spcBef>
                          <a:spcPts val="0"/>
                        </a:spcBef>
                        <a:spcAft>
                          <a:spcPts val="0"/>
                        </a:spcAft>
                      </a:pPr>
                      <a:r>
                        <a:rPr lang="en-US" sz="1600">
                          <a:latin typeface="Century" pitchFamily="18" charset="0"/>
                          <a:ea typeface="Calibri"/>
                          <a:cs typeface="Shruti"/>
                        </a:rPr>
                        <a:t>Single Language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Multi Language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endParaRPr lang="en-US" sz="16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41448">
                <a:tc>
                  <a:txBody>
                    <a:bodyPr/>
                    <a:lstStyle/>
                    <a:p>
                      <a:pPr marL="0" marR="0">
                        <a:lnSpc>
                          <a:spcPct val="115000"/>
                        </a:lnSpc>
                        <a:spcBef>
                          <a:spcPts val="0"/>
                        </a:spcBef>
                        <a:spcAft>
                          <a:spcPts val="0"/>
                        </a:spcAft>
                      </a:pPr>
                      <a:r>
                        <a:rPr lang="en-US" sz="1600" dirty="0">
                          <a:latin typeface="Century" pitchFamily="18" charset="0"/>
                          <a:ea typeface="Calibri"/>
                          <a:cs typeface="Shruti"/>
                        </a:rPr>
                        <a:t>Open Source Communities build 3</a:t>
                      </a:r>
                      <a:r>
                        <a:rPr lang="en-US" sz="1600" baseline="30000" dirty="0">
                          <a:latin typeface="Century" pitchFamily="18" charset="0"/>
                          <a:ea typeface="Calibri"/>
                          <a:cs typeface="Shruti"/>
                        </a:rPr>
                        <a:t>rd</a:t>
                      </a:r>
                      <a:r>
                        <a:rPr lang="en-US" sz="1600" dirty="0">
                          <a:latin typeface="Century" pitchFamily="18" charset="0"/>
                          <a:ea typeface="Calibri"/>
                          <a:cs typeface="Shruti"/>
                        </a:rPr>
                        <a:t> party utilities (Java frequently gets update)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In house tools used or 3</a:t>
                      </a:r>
                      <a:r>
                        <a:rPr lang="en-US" sz="1600" baseline="30000">
                          <a:latin typeface="Century" pitchFamily="18" charset="0"/>
                          <a:ea typeface="Calibri"/>
                          <a:cs typeface="Shruti"/>
                        </a:rPr>
                        <a:t>rd</a:t>
                      </a:r>
                      <a:r>
                        <a:rPr lang="en-US" sz="1600">
                          <a:latin typeface="Century" pitchFamily="18" charset="0"/>
                          <a:ea typeface="Calibri"/>
                          <a:cs typeface="Shruti"/>
                        </a:rPr>
                        <a:t> party most of the commercial tools</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Open Source Communities build 3</a:t>
                      </a:r>
                      <a:r>
                        <a:rPr lang="en-US" sz="1600" baseline="30000">
                          <a:latin typeface="Century" pitchFamily="18" charset="0"/>
                          <a:ea typeface="Calibri"/>
                          <a:cs typeface="Shruti"/>
                        </a:rPr>
                        <a:t>rd</a:t>
                      </a:r>
                      <a:r>
                        <a:rPr lang="en-US" sz="1600">
                          <a:latin typeface="Century" pitchFamily="18" charset="0"/>
                          <a:ea typeface="Calibri"/>
                          <a:cs typeface="Shruti"/>
                        </a:rPr>
                        <a:t> party utilities</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150472">
                <a:tc>
                  <a:txBody>
                    <a:bodyPr/>
                    <a:lstStyle/>
                    <a:p>
                      <a:pPr marL="0" marR="0">
                        <a:lnSpc>
                          <a:spcPct val="115000"/>
                        </a:lnSpc>
                        <a:spcBef>
                          <a:spcPts val="0"/>
                        </a:spcBef>
                        <a:spcAft>
                          <a:spcPts val="0"/>
                        </a:spcAft>
                      </a:pPr>
                      <a:r>
                        <a:rPr lang="en-US" sz="1600">
                          <a:latin typeface="Century" pitchFamily="18" charset="0"/>
                          <a:ea typeface="Calibri"/>
                          <a:cs typeface="Shruti"/>
                        </a:rPr>
                        <a:t>Bytecode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MSIL –(Microsoft Intermediate Language)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Runs on server</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5"/>
                  </a:ext>
                </a:extLst>
              </a:tr>
              <a:tr h="290975">
                <a:tc>
                  <a:txBody>
                    <a:bodyPr/>
                    <a:lstStyle/>
                    <a:p>
                      <a:pPr marL="0" marR="0">
                        <a:lnSpc>
                          <a:spcPct val="115000"/>
                        </a:lnSpc>
                        <a:spcBef>
                          <a:spcPts val="0"/>
                        </a:spcBef>
                        <a:spcAft>
                          <a:spcPts val="0"/>
                        </a:spcAft>
                      </a:pPr>
                      <a:r>
                        <a:rPr lang="en-US" sz="1600">
                          <a:latin typeface="Century" pitchFamily="18" charset="0"/>
                          <a:ea typeface="Calibri"/>
                          <a:cs typeface="Shruti"/>
                        </a:rPr>
                        <a:t>JRE – Java Runtime Environment</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CLR – Common Language Runtime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dirty="0">
                          <a:latin typeface="Century" pitchFamily="18" charset="0"/>
                          <a:ea typeface="Calibri"/>
                          <a:cs typeface="Shruti"/>
                        </a:rPr>
                        <a:t>Runs on server</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150472">
                <a:tc>
                  <a:txBody>
                    <a:bodyPr/>
                    <a:lstStyle/>
                    <a:p>
                      <a:pPr marL="0" marR="0">
                        <a:lnSpc>
                          <a:spcPct val="115000"/>
                        </a:lnSpc>
                        <a:spcBef>
                          <a:spcPts val="0"/>
                        </a:spcBef>
                        <a:spcAft>
                          <a:spcPts val="0"/>
                        </a:spcAft>
                      </a:pPr>
                      <a:r>
                        <a:rPr lang="en-US" sz="1600">
                          <a:latin typeface="Century" pitchFamily="18" charset="0"/>
                          <a:ea typeface="Calibri"/>
                          <a:cs typeface="Shruti"/>
                        </a:rPr>
                        <a:t>Mobile Apps - Android</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a:latin typeface="Century" pitchFamily="18" charset="0"/>
                          <a:ea typeface="Calibri"/>
                          <a:cs typeface="Shruti"/>
                        </a:rPr>
                        <a:t>Mobile Apps - Windows</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endParaRPr lang="en-US" sz="160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7"/>
                  </a:ext>
                </a:extLst>
              </a:tr>
              <a:tr h="380426">
                <a:tc>
                  <a:txBody>
                    <a:bodyPr/>
                    <a:lstStyle/>
                    <a:p>
                      <a:pPr marL="0" marR="0">
                        <a:lnSpc>
                          <a:spcPct val="115000"/>
                        </a:lnSpc>
                        <a:spcBef>
                          <a:spcPts val="0"/>
                        </a:spcBef>
                        <a:spcAft>
                          <a:spcPts val="0"/>
                        </a:spcAft>
                      </a:pPr>
                      <a:endParaRPr lang="en-US" sz="160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endParaRPr lang="en-US" sz="160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kern="1200" dirty="0">
                          <a:solidFill>
                            <a:schemeClr val="tx1"/>
                          </a:solidFill>
                          <a:latin typeface="Century" pitchFamily="18" charset="0"/>
                          <a:ea typeface="+mn-ea"/>
                          <a:cs typeface="+mn-cs"/>
                        </a:rPr>
                        <a:t>No</a:t>
                      </a:r>
                      <a:r>
                        <a:rPr lang="en-US" sz="1600" kern="1200" baseline="0" dirty="0">
                          <a:solidFill>
                            <a:schemeClr val="tx1"/>
                          </a:solidFill>
                          <a:latin typeface="Century" pitchFamily="18" charset="0"/>
                          <a:ea typeface="+mn-ea"/>
                          <a:cs typeface="+mn-cs"/>
                        </a:rPr>
                        <a:t>t for </a:t>
                      </a:r>
                      <a:r>
                        <a:rPr lang="en-US" sz="1600" kern="1200" dirty="0">
                          <a:solidFill>
                            <a:schemeClr val="tx1"/>
                          </a:solidFill>
                          <a:latin typeface="Century" pitchFamily="18" charset="0"/>
                          <a:ea typeface="+mn-ea"/>
                          <a:cs typeface="+mn-cs"/>
                        </a:rPr>
                        <a:t>desktop applications</a:t>
                      </a:r>
                      <a:endParaRPr lang="en-US" sz="16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r h="150472">
                <a:tc>
                  <a:txBody>
                    <a:bodyPr/>
                    <a:lstStyle/>
                    <a:p>
                      <a:pPr marL="0" marR="0">
                        <a:lnSpc>
                          <a:spcPct val="115000"/>
                        </a:lnSpc>
                        <a:spcBef>
                          <a:spcPts val="0"/>
                        </a:spcBef>
                        <a:spcAft>
                          <a:spcPts val="0"/>
                        </a:spcAft>
                      </a:pPr>
                      <a:endParaRPr lang="en-US" sz="160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endParaRPr lang="en-US" sz="160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nSpc>
                          <a:spcPct val="115000"/>
                        </a:lnSpc>
                        <a:spcBef>
                          <a:spcPts val="0"/>
                        </a:spcBef>
                        <a:spcAft>
                          <a:spcPts val="0"/>
                        </a:spcAft>
                      </a:pPr>
                      <a:r>
                        <a:rPr lang="en-US" sz="1600" kern="1200" dirty="0">
                          <a:solidFill>
                            <a:schemeClr val="tx1"/>
                          </a:solidFill>
                          <a:latin typeface="Century" pitchFamily="18" charset="0"/>
                          <a:ea typeface="+mn-ea"/>
                          <a:cs typeface="+mn-cs"/>
                        </a:rPr>
                        <a:t>Poor support for handling errors</a:t>
                      </a:r>
                      <a:endParaRPr lang="en-US" sz="16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9"/>
                  </a:ext>
                </a:extLst>
              </a:tr>
            </a:tbl>
          </a:graphicData>
        </a:graphic>
      </p:graphicFrame>
      <p:sp>
        <p:nvSpPr>
          <p:cNvPr id="11" name="Slide Number Placeholder 10"/>
          <p:cNvSpPr>
            <a:spLocks noGrp="1"/>
          </p:cNvSpPr>
          <p:nvPr>
            <p:ph type="sldNum" sz="quarter" idx="12"/>
          </p:nvPr>
        </p:nvSpPr>
        <p:spPr>
          <a:xfrm>
            <a:off x="6553201" y="6492877"/>
            <a:ext cx="2133600" cy="365125"/>
          </a:xfrm>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JDK, JRE, JVM</a:t>
            </a:r>
          </a:p>
        </p:txBody>
      </p:sp>
      <p:sp>
        <p:nvSpPr>
          <p:cNvPr id="12" name="Content Placeholder 11"/>
          <p:cNvSpPr>
            <a:spLocks noGrp="1"/>
          </p:cNvSpPr>
          <p:nvPr>
            <p:ph idx="1"/>
          </p:nvPr>
        </p:nvSpPr>
        <p:spPr>
          <a:xfrm>
            <a:off x="457201" y="1600200"/>
            <a:ext cx="8229600" cy="2514600"/>
          </a:xfrm>
        </p:spPr>
        <p:txBody>
          <a:bodyPr>
            <a:normAutofit fontScale="85000" lnSpcReduction="20000"/>
          </a:bodyPr>
          <a:lstStyle/>
          <a:p>
            <a:r>
              <a:rPr lang="en-US" dirty="0">
                <a:latin typeface="Century" pitchFamily="18" charset="0"/>
              </a:rPr>
              <a:t>Java Comprises two things</a:t>
            </a:r>
          </a:p>
          <a:p>
            <a:pPr lvl="1"/>
            <a:r>
              <a:rPr lang="en-US" dirty="0">
                <a:latin typeface="Century" pitchFamily="18" charset="0"/>
              </a:rPr>
              <a:t>JDK &amp; JRE</a:t>
            </a:r>
          </a:p>
          <a:p>
            <a:r>
              <a:rPr lang="en-US" dirty="0">
                <a:latin typeface="Century" pitchFamily="18" charset="0"/>
              </a:rPr>
              <a:t>JRE is subset</a:t>
            </a:r>
          </a:p>
          <a:p>
            <a:pPr lvl="1"/>
            <a:r>
              <a:rPr lang="en-US" dirty="0">
                <a:latin typeface="Century" pitchFamily="18" charset="0"/>
              </a:rPr>
              <a:t>JDK</a:t>
            </a:r>
          </a:p>
          <a:p>
            <a:r>
              <a:rPr lang="en-US" dirty="0">
                <a:latin typeface="Century" pitchFamily="18" charset="0"/>
              </a:rPr>
              <a:t>JVM is subset </a:t>
            </a:r>
          </a:p>
          <a:p>
            <a:pPr lvl="1"/>
            <a:r>
              <a:rPr lang="en-US" dirty="0">
                <a:latin typeface="Century" pitchFamily="18" charset="0"/>
              </a:rPr>
              <a:t>JRE &amp; JDK</a:t>
            </a:r>
          </a:p>
        </p:txBody>
      </p:sp>
      <p:grpSp>
        <p:nvGrpSpPr>
          <p:cNvPr id="4" name="Group 23"/>
          <p:cNvGrpSpPr/>
          <p:nvPr/>
        </p:nvGrpSpPr>
        <p:grpSpPr>
          <a:xfrm>
            <a:off x="4191000" y="2209800"/>
            <a:ext cx="3429000" cy="3962400"/>
            <a:chOff x="4267200" y="2819400"/>
            <a:chExt cx="3048000" cy="3657600"/>
          </a:xfrm>
          <a:effectLst>
            <a:outerShdw blurRad="50800" dist="38100" dir="5400000" algn="t" rotWithShape="0">
              <a:prstClr val="black">
                <a:alpha val="40000"/>
              </a:prstClr>
            </a:outerShdw>
          </a:effectLst>
          <a:scene3d>
            <a:camera prst="orthographicFront">
              <a:rot lat="0" lon="0" rev="0"/>
            </a:camera>
            <a:lightRig rig="glow" dir="t">
              <a:rot lat="0" lon="0" rev="14100000"/>
            </a:lightRig>
          </a:scene3d>
        </p:grpSpPr>
        <p:sp>
          <p:nvSpPr>
            <p:cNvPr id="21" name="Rounded Rectangle 20"/>
            <p:cNvSpPr/>
            <p:nvPr/>
          </p:nvSpPr>
          <p:spPr>
            <a:xfrm>
              <a:off x="4267200" y="2819400"/>
              <a:ext cx="3048000" cy="3657600"/>
            </a:xfrm>
            <a:prstGeom prst="roundRect">
              <a:avLst/>
            </a:prstGeom>
            <a:solidFill>
              <a:schemeClr val="bg2">
                <a:lumMod val="75000"/>
              </a:schemeClr>
            </a:solidFill>
            <a:ln>
              <a:noFill/>
            </a:ln>
            <a:effectLst/>
            <a:scene3d>
              <a:camera prst="orthographicFront">
                <a:rot lat="0" lon="0" rev="0"/>
              </a:camera>
              <a:lightRig rig="threePt" dir="t">
                <a:rot lat="0" lon="0" rev="12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Rounded Rectangle 21"/>
            <p:cNvSpPr/>
            <p:nvPr/>
          </p:nvSpPr>
          <p:spPr>
            <a:xfrm>
              <a:off x="4504267" y="3745523"/>
              <a:ext cx="2743200" cy="2590800"/>
            </a:xfrm>
            <a:prstGeom prst="roundRect">
              <a:avLst/>
            </a:prstGeom>
            <a:solidFill>
              <a:schemeClr val="accent2">
                <a:lumMod val="40000"/>
                <a:lumOff val="60000"/>
              </a:schemeClr>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732867" y="4988169"/>
              <a:ext cx="2286000" cy="1143000"/>
            </a:xfrm>
            <a:prstGeom prst="roundRect">
              <a:avLst/>
            </a:prstGeom>
            <a:solidFill>
              <a:schemeClr val="bg1">
                <a:lumMod val="75000"/>
              </a:schemeClr>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495800" y="3048000"/>
              <a:ext cx="685800" cy="340922"/>
            </a:xfrm>
            <a:prstGeom prst="rect">
              <a:avLst/>
            </a:prstGeom>
            <a:noFill/>
            <a:ln>
              <a:noFill/>
            </a:ln>
            <a:effectLst/>
            <a:sp3d prstMaterial="softEdge">
              <a:bevelT w="127000" prst="artDeco"/>
            </a:sp3d>
          </p:spPr>
          <p:txBody>
            <a:bodyPr wrap="square" rtlCol="0">
              <a:spAutoFit/>
            </a:bodyPr>
            <a:lstStyle/>
            <a:p>
              <a:r>
                <a:rPr lang="en-US" b="1" dirty="0">
                  <a:solidFill>
                    <a:srgbClr val="FF0000"/>
                  </a:solidFill>
                  <a:latin typeface="Century" pitchFamily="18" charset="0"/>
                </a:rPr>
                <a:t>JDK</a:t>
              </a:r>
            </a:p>
          </p:txBody>
        </p:sp>
        <p:sp>
          <p:nvSpPr>
            <p:cNvPr id="16" name="TextBox 15"/>
            <p:cNvSpPr txBox="1"/>
            <p:nvPr/>
          </p:nvSpPr>
          <p:spPr>
            <a:xfrm>
              <a:off x="4495800" y="3276600"/>
              <a:ext cx="2362200" cy="340922"/>
            </a:xfrm>
            <a:prstGeom prst="rect">
              <a:avLst/>
            </a:prstGeom>
            <a:noFill/>
            <a:ln>
              <a:noFill/>
            </a:ln>
            <a:effectLst/>
            <a:sp3d prstMaterial="softEdge">
              <a:bevelT w="127000" prst="artDeco"/>
            </a:sp3d>
          </p:spPr>
          <p:txBody>
            <a:bodyPr wrap="square" rtlCol="0">
              <a:spAutoFit/>
            </a:bodyPr>
            <a:lstStyle/>
            <a:p>
              <a:r>
                <a:rPr lang="en-US" dirty="0" err="1">
                  <a:latin typeface="Century" pitchFamily="18" charset="0"/>
                </a:rPr>
                <a:t>javac</a:t>
              </a:r>
              <a:r>
                <a:rPr lang="en-US" dirty="0">
                  <a:latin typeface="Century" pitchFamily="18" charset="0"/>
                </a:rPr>
                <a:t>, jar, </a:t>
              </a:r>
              <a:r>
                <a:rPr lang="en-US" dirty="0" err="1">
                  <a:latin typeface="Century" pitchFamily="18" charset="0"/>
                </a:rPr>
                <a:t>javap</a:t>
              </a:r>
              <a:r>
                <a:rPr lang="en-US" dirty="0">
                  <a:latin typeface="Century" pitchFamily="18" charset="0"/>
                </a:rPr>
                <a:t>, etc.</a:t>
              </a:r>
            </a:p>
          </p:txBody>
        </p:sp>
        <p:sp>
          <p:nvSpPr>
            <p:cNvPr id="17" name="TextBox 16"/>
            <p:cNvSpPr txBox="1"/>
            <p:nvPr/>
          </p:nvSpPr>
          <p:spPr>
            <a:xfrm>
              <a:off x="4732867" y="3974123"/>
              <a:ext cx="685800" cy="340922"/>
            </a:xfrm>
            <a:prstGeom prst="rect">
              <a:avLst/>
            </a:prstGeom>
            <a:noFill/>
            <a:ln>
              <a:noFill/>
            </a:ln>
            <a:effectLst/>
            <a:sp3d prstMaterial="softEdge">
              <a:bevelT w="127000" prst="artDeco"/>
            </a:sp3d>
          </p:spPr>
          <p:txBody>
            <a:bodyPr wrap="square" rtlCol="0">
              <a:spAutoFit/>
            </a:bodyPr>
            <a:lstStyle/>
            <a:p>
              <a:r>
                <a:rPr lang="en-US" b="1" dirty="0">
                  <a:solidFill>
                    <a:srgbClr val="0070C0"/>
                  </a:solidFill>
                  <a:latin typeface="Century" pitchFamily="18" charset="0"/>
                </a:rPr>
                <a:t>JRE</a:t>
              </a:r>
            </a:p>
          </p:txBody>
        </p:sp>
        <p:sp>
          <p:nvSpPr>
            <p:cNvPr id="18" name="TextBox 17"/>
            <p:cNvSpPr txBox="1"/>
            <p:nvPr/>
          </p:nvSpPr>
          <p:spPr>
            <a:xfrm>
              <a:off x="4732867" y="4202723"/>
              <a:ext cx="2133600" cy="596613"/>
            </a:xfrm>
            <a:prstGeom prst="rect">
              <a:avLst/>
            </a:prstGeom>
            <a:noFill/>
            <a:ln>
              <a:noFill/>
            </a:ln>
            <a:effectLst/>
            <a:sp3d prstMaterial="softEdge">
              <a:bevelT w="127000" prst="artDeco"/>
            </a:sp3d>
          </p:spPr>
          <p:txBody>
            <a:bodyPr wrap="square" rtlCol="0">
              <a:spAutoFit/>
            </a:bodyPr>
            <a:lstStyle/>
            <a:p>
              <a:r>
                <a:rPr lang="en-US" dirty="0">
                  <a:latin typeface="Century" pitchFamily="18" charset="0"/>
                </a:rPr>
                <a:t>java, </a:t>
              </a:r>
              <a:r>
                <a:rPr lang="en-US" dirty="0" err="1">
                  <a:latin typeface="Century" pitchFamily="18" charset="0"/>
                </a:rPr>
                <a:t>javaw</a:t>
              </a:r>
              <a:r>
                <a:rPr lang="en-US" dirty="0">
                  <a:latin typeface="Century" pitchFamily="18" charset="0"/>
                </a:rPr>
                <a:t>, rt.jar, libraries</a:t>
              </a:r>
            </a:p>
          </p:txBody>
        </p:sp>
        <p:sp>
          <p:nvSpPr>
            <p:cNvPr id="19" name="TextBox 18"/>
            <p:cNvSpPr txBox="1"/>
            <p:nvPr/>
          </p:nvSpPr>
          <p:spPr>
            <a:xfrm>
              <a:off x="4961467" y="5128846"/>
              <a:ext cx="914400" cy="340922"/>
            </a:xfrm>
            <a:prstGeom prst="rect">
              <a:avLst/>
            </a:prstGeom>
            <a:noFill/>
            <a:ln>
              <a:noFill/>
            </a:ln>
            <a:effectLst/>
            <a:sp3d prstMaterial="softEdge">
              <a:bevelT w="127000" prst="artDeco"/>
            </a:sp3d>
          </p:spPr>
          <p:txBody>
            <a:bodyPr wrap="square" rtlCol="0">
              <a:spAutoFit/>
            </a:bodyPr>
            <a:lstStyle/>
            <a:p>
              <a:r>
                <a:rPr lang="en-US" b="1" dirty="0">
                  <a:solidFill>
                    <a:srgbClr val="00B050"/>
                  </a:solidFill>
                  <a:latin typeface="Century" pitchFamily="18" charset="0"/>
                </a:rPr>
                <a:t>JVM</a:t>
              </a:r>
            </a:p>
          </p:txBody>
        </p:sp>
        <p:sp>
          <p:nvSpPr>
            <p:cNvPr id="20" name="TextBox 19"/>
            <p:cNvSpPr txBox="1"/>
            <p:nvPr/>
          </p:nvSpPr>
          <p:spPr>
            <a:xfrm>
              <a:off x="5003800" y="5508894"/>
              <a:ext cx="1769533" cy="340922"/>
            </a:xfrm>
            <a:prstGeom prst="rect">
              <a:avLst/>
            </a:prstGeom>
            <a:solidFill>
              <a:schemeClr val="bg1">
                <a:lumMod val="65000"/>
              </a:schemeClr>
            </a:solidFill>
            <a:ln>
              <a:solidFill>
                <a:schemeClr val="bg1">
                  <a:lumMod val="85000"/>
                </a:schemeClr>
              </a:solidFill>
            </a:ln>
            <a:effectLst/>
            <a:sp3d prstMaterial="softEdge">
              <a:bevelT w="127000" prst="artDeco"/>
            </a:sp3d>
          </p:spPr>
          <p:txBody>
            <a:bodyPr wrap="square" rtlCol="0">
              <a:spAutoFit/>
            </a:bodyPr>
            <a:lstStyle/>
            <a:p>
              <a:r>
                <a:rPr lang="en-US" dirty="0">
                  <a:solidFill>
                    <a:schemeClr val="accent2">
                      <a:lumMod val="50000"/>
                    </a:schemeClr>
                  </a:solidFill>
                  <a:latin typeface="Century" pitchFamily="18" charset="0"/>
                </a:rPr>
                <a:t>JIT, Interpreter</a:t>
              </a:r>
            </a:p>
          </p:txBody>
        </p:sp>
      </p:grpSp>
      <p:sp>
        <p:nvSpPr>
          <p:cNvPr id="25" name="Slide Number Placeholder 24"/>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JDK, JRE, JVM</a:t>
            </a:r>
          </a:p>
        </p:txBody>
      </p:sp>
      <p:pic>
        <p:nvPicPr>
          <p:cNvPr id="24" name="Shape 213"/>
          <p:cNvPicPr preferRelativeResize="0"/>
          <p:nvPr/>
        </p:nvPicPr>
        <p:blipFill>
          <a:blip r:embed="rId3" cstate="print"/>
          <a:stretch>
            <a:fillRect/>
          </a:stretch>
        </p:blipFill>
        <p:spPr>
          <a:xfrm>
            <a:off x="1905000" y="1524000"/>
            <a:ext cx="5257800" cy="5029200"/>
          </a:xfrm>
          <a:prstGeom prst="rect">
            <a:avLst/>
          </a:prstGeom>
          <a:ln>
            <a:solidFill>
              <a:schemeClr val="tx1"/>
            </a:solidFill>
          </a:ln>
          <a:effectLst>
            <a:outerShdw blurRad="149987" dist="250190" dir="8460000" algn="ctr">
              <a:srgbClr val="000000">
                <a:alpha val="28000"/>
              </a:srgbClr>
            </a:outerShdw>
          </a:effectLst>
        </p:spPr>
      </p:pic>
      <p:sp>
        <p:nvSpPr>
          <p:cNvPr id="11" name="Slide Number Placeholder 10"/>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14" name="Rectangle 13"/>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6" name="TextBox 15"/>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7" name="TextBox 16"/>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8"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9" name="Title 3"/>
          <p:cNvSpPr txBox="1">
            <a:spLocks/>
          </p:cNvSpPr>
          <p:nvPr/>
        </p:nvSpPr>
        <p:spPr>
          <a:xfrm>
            <a:off x="0" y="0"/>
            <a:ext cx="7162800" cy="12954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Power</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of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20" name="Shape 99"/>
          <p:cNvPicPr preferRelativeResize="0"/>
          <p:nvPr/>
        </p:nvPicPr>
        <p:blipFill>
          <a:blip r:embed="rId3" cstate="print"/>
          <a:stretch>
            <a:fillRect/>
          </a:stretch>
        </p:blipFill>
        <p:spPr>
          <a:xfrm>
            <a:off x="4038602" y="3257550"/>
            <a:ext cx="3962399" cy="2990850"/>
          </a:xfrm>
          <a:prstGeom prst="rect">
            <a:avLst/>
          </a:prstGeom>
        </p:spPr>
      </p:pic>
      <p:sp>
        <p:nvSpPr>
          <p:cNvPr id="22" name="Content Placeholder 19"/>
          <p:cNvSpPr txBox="1">
            <a:spLocks/>
          </p:cNvSpPr>
          <p:nvPr/>
        </p:nvSpPr>
        <p:spPr>
          <a:xfrm>
            <a:off x="457201" y="1447802"/>
            <a:ext cx="8229600" cy="2544763"/>
          </a:xfrm>
          <a:prstGeom prst="rect">
            <a:avLst/>
          </a:prstGeom>
        </p:spPr>
        <p:txBody>
          <a:bodyPr>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Century" pitchFamily="18" charset="0"/>
              </a:rPr>
              <a:t>Java is everywhere</a:t>
            </a:r>
            <a:r>
              <a:rPr kumimoji="0" lang="en-US" sz="3200" b="0" i="0" u="none" strike="noStrike" kern="1200" cap="none" spc="0" normalizeH="0" noProof="0" dirty="0">
                <a:ln>
                  <a:noFill/>
                </a:ln>
                <a:solidFill>
                  <a:schemeClr val="tx1"/>
                </a:solidFill>
                <a:effectLst/>
                <a:uLnTx/>
                <a:uFillTx/>
                <a:latin typeface="Century" pitchFamily="18" charset="0"/>
              </a:rPr>
              <a:t> </a:t>
            </a:r>
          </a:p>
          <a:p>
            <a:pPr marL="800100" lvl="1" indent="-342900">
              <a:spcBef>
                <a:spcPct val="20000"/>
              </a:spcBef>
              <a:buFont typeface="Arial" pitchFamily="34" charset="0"/>
              <a:buChar char="•"/>
            </a:pPr>
            <a:r>
              <a:rPr lang="en-US" sz="3200" baseline="0" dirty="0">
                <a:latin typeface="Century" pitchFamily="18" charset="0"/>
              </a:rPr>
              <a:t>Toys, cars, planes, rockets, television,</a:t>
            </a:r>
            <a:r>
              <a:rPr lang="en-US" sz="3200" dirty="0">
                <a:latin typeface="Century" pitchFamily="18" charset="0"/>
              </a:rPr>
              <a:t> cameras, mobiles, desktop PCs.</a:t>
            </a:r>
          </a:p>
          <a:p>
            <a:pPr marL="800100" lvl="1" indent="-342900">
              <a:spcBef>
                <a:spcPct val="20000"/>
              </a:spcBef>
              <a:buFont typeface="Arial" pitchFamily="34" charset="0"/>
              <a:buChar char="•"/>
            </a:pPr>
            <a:r>
              <a:rPr kumimoji="0" lang="en-US" sz="3200" b="0" i="0" u="none" strike="noStrike" kern="1200" cap="none" spc="0" normalizeH="0" baseline="0" noProof="0" dirty="0">
                <a:ln>
                  <a:noFill/>
                </a:ln>
                <a:solidFill>
                  <a:schemeClr val="tx1"/>
                </a:solidFill>
                <a:effectLst/>
                <a:uLnTx/>
                <a:uFillTx/>
                <a:latin typeface="Century" pitchFamily="18" charset="0"/>
              </a:rPr>
              <a:t>Industries</a:t>
            </a:r>
          </a:p>
          <a:p>
            <a:pPr marL="800100" lvl="1" indent="-342900">
              <a:spcBef>
                <a:spcPct val="20000"/>
              </a:spcBef>
              <a:buFont typeface="Arial" pitchFamily="34" charset="0"/>
              <a:buChar char="•"/>
            </a:pPr>
            <a:r>
              <a:rPr lang="en-US" sz="3200" dirty="0">
                <a:latin typeface="Century" pitchFamily="18" charset="0"/>
              </a:rPr>
              <a:t>NASA</a:t>
            </a:r>
            <a:endParaRPr lang="en-US" sz="3200" b="1" dirty="0">
              <a:solidFill>
                <a:srgbClr val="FF3300"/>
              </a:solidFill>
              <a:latin typeface="Century" pitchFamily="18" charset="0"/>
              <a:ea typeface="Arial"/>
              <a:cs typeface="Arial"/>
              <a:sym typeface="Arial"/>
            </a:endParaRPr>
          </a:p>
        </p:txBody>
      </p:sp>
      <p:sp>
        <p:nvSpPr>
          <p:cNvPr id="4" name="Slide Number Placeholder 3">
            <a:extLst>
              <a:ext uri="{FF2B5EF4-FFF2-40B4-BE49-F238E27FC236}">
                <a16:creationId xmlns:a16="http://schemas.microsoft.com/office/drawing/2014/main" id="{4F84C9F3-B334-4211-8C9F-CB92BFF6F0A9}"/>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JDK,</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JRE, JVM</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aphicFrame>
        <p:nvGraphicFramePr>
          <p:cNvPr id="12" name="Table 11"/>
          <p:cNvGraphicFramePr>
            <a:graphicFrameLocks noGrp="1"/>
          </p:cNvGraphicFramePr>
          <p:nvPr/>
        </p:nvGraphicFramePr>
        <p:xfrm>
          <a:off x="381000" y="1615440"/>
          <a:ext cx="8382000" cy="4359402"/>
        </p:xfrm>
        <a:graphic>
          <a:graphicData uri="http://schemas.openxmlformats.org/drawingml/2006/table">
            <a:tbl>
              <a:tblPr/>
              <a:tblGrid>
                <a:gridCol w="2860297">
                  <a:extLst>
                    <a:ext uri="{9D8B030D-6E8A-4147-A177-3AD203B41FA5}">
                      <a16:colId xmlns:a16="http://schemas.microsoft.com/office/drawing/2014/main" val="20000"/>
                    </a:ext>
                  </a:extLst>
                </a:gridCol>
                <a:gridCol w="2854703">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290975">
                <a:tc>
                  <a:txBody>
                    <a:bodyPr/>
                    <a:lstStyle/>
                    <a:p>
                      <a:pPr marL="0" marR="0" algn="ctr">
                        <a:lnSpc>
                          <a:spcPct val="115000"/>
                        </a:lnSpc>
                        <a:spcBef>
                          <a:spcPts val="0"/>
                        </a:spcBef>
                        <a:spcAft>
                          <a:spcPts val="0"/>
                        </a:spcAft>
                      </a:pPr>
                      <a:r>
                        <a:rPr lang="en-US" sz="2000" b="1" dirty="0">
                          <a:latin typeface="Century" pitchFamily="18" charset="0"/>
                          <a:ea typeface="Calibri"/>
                          <a:cs typeface="Shruti"/>
                        </a:rPr>
                        <a:t>JDK</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Century" pitchFamily="18" charset="0"/>
                          <a:ea typeface="Calibri"/>
                          <a:cs typeface="Shruti"/>
                        </a:rPr>
                        <a:t>JRE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latin typeface="Century" pitchFamily="18" charset="0"/>
                          <a:ea typeface="Calibri"/>
                          <a:cs typeface="Shruti"/>
                        </a:rPr>
                        <a:t>JVM</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1920">
                <a:tc>
                  <a:txBody>
                    <a:bodyPr/>
                    <a:lstStyle/>
                    <a:p>
                      <a:pPr marL="0" marR="0">
                        <a:lnSpc>
                          <a:spcPct val="115000"/>
                        </a:lnSpc>
                        <a:spcBef>
                          <a:spcPts val="0"/>
                        </a:spcBef>
                        <a:spcAft>
                          <a:spcPts val="0"/>
                        </a:spcAft>
                      </a:pPr>
                      <a:r>
                        <a:rPr lang="en-US" sz="2000" dirty="0">
                          <a:latin typeface="Century" pitchFamily="18" charset="0"/>
                          <a:ea typeface="Calibri"/>
                          <a:cs typeface="Shruti"/>
                        </a:rPr>
                        <a:t>Java Development Kit</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Java Runtime Environment</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Java Virtual Machine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0472">
                <a:tc>
                  <a:txBody>
                    <a:bodyPr/>
                    <a:lstStyle/>
                    <a:p>
                      <a:pPr marL="0" marR="0">
                        <a:lnSpc>
                          <a:spcPct val="115000"/>
                        </a:lnSpc>
                        <a:spcBef>
                          <a:spcPts val="0"/>
                        </a:spcBef>
                        <a:spcAft>
                          <a:spcPts val="0"/>
                        </a:spcAft>
                      </a:pPr>
                      <a:r>
                        <a:rPr lang="en-US" sz="2000" dirty="0">
                          <a:latin typeface="Century" pitchFamily="18" charset="0"/>
                        </a:rPr>
                        <a:t>Platform dependent</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rPr>
                        <a:t>Platform dependent</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rPr>
                        <a:t>Platform dependent</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1448">
                <a:tc>
                  <a:txBody>
                    <a:bodyPr/>
                    <a:lstStyle/>
                    <a:p>
                      <a:pPr marL="0" marR="0">
                        <a:lnSpc>
                          <a:spcPct val="115000"/>
                        </a:lnSpc>
                        <a:spcBef>
                          <a:spcPts val="0"/>
                        </a:spcBef>
                        <a:spcAft>
                          <a:spcPts val="0"/>
                        </a:spcAft>
                      </a:pPr>
                      <a:r>
                        <a:rPr lang="en-US" sz="2000" dirty="0">
                          <a:latin typeface="Century" pitchFamily="18" charset="0"/>
                          <a:ea typeface="Calibri"/>
                          <a:cs typeface="Shruti"/>
                        </a:rPr>
                        <a:t>Comes as installer,</a:t>
                      </a:r>
                      <a:r>
                        <a:rPr lang="en-US" sz="2000" baseline="0" dirty="0">
                          <a:latin typeface="Century" pitchFamily="18" charset="0"/>
                          <a:ea typeface="Calibri"/>
                          <a:cs typeface="Shruti"/>
                        </a:rPr>
                        <a:t> </a:t>
                      </a:r>
                      <a:r>
                        <a:rPr lang="en-US" sz="2000" dirty="0">
                          <a:latin typeface="Century" pitchFamily="18" charset="0"/>
                          <a:ea typeface="Calibri"/>
                          <a:cs typeface="Shruti"/>
                        </a:rPr>
                        <a:t>JDK installation</a:t>
                      </a:r>
                      <a:r>
                        <a:rPr lang="en-US" sz="2000" baseline="0" dirty="0">
                          <a:latin typeface="Century" pitchFamily="18" charset="0"/>
                          <a:ea typeface="Calibri"/>
                          <a:cs typeface="Shruti"/>
                        </a:rPr>
                        <a:t> also installs </a:t>
                      </a:r>
                      <a:r>
                        <a:rPr lang="en-US" sz="2000" dirty="0">
                          <a:latin typeface="Century" pitchFamily="18" charset="0"/>
                          <a:ea typeface="Calibri"/>
                          <a:cs typeface="Shruti"/>
                        </a:rPr>
                        <a:t>JRE</a:t>
                      </a:r>
                      <a:r>
                        <a:rPr lang="en-US" sz="2000" baseline="0" dirty="0">
                          <a:latin typeface="Century" pitchFamily="18" charset="0"/>
                          <a:ea typeface="Calibri"/>
                          <a:cs typeface="Shruti"/>
                        </a:rPr>
                        <a:t> and JVM</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Comes as installer, JRE installation also</a:t>
                      </a:r>
                      <a:r>
                        <a:rPr lang="en-US" sz="2000" baseline="0" dirty="0">
                          <a:latin typeface="Century" pitchFamily="18" charset="0"/>
                          <a:ea typeface="Calibri"/>
                          <a:cs typeface="Shruti"/>
                        </a:rPr>
                        <a:t> installs JVM</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Comes with JRE installation</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0975">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2000" dirty="0">
                          <a:solidFill>
                            <a:schemeClr val="tx1"/>
                          </a:solidFill>
                          <a:latin typeface="Century" pitchFamily="18" charset="0"/>
                        </a:rPr>
                        <a:t>JDK = </a:t>
                      </a:r>
                      <a:r>
                        <a:rPr lang="en-US" sz="2000" dirty="0" err="1">
                          <a:solidFill>
                            <a:schemeClr val="tx1"/>
                          </a:solidFill>
                          <a:latin typeface="Century" pitchFamily="18" charset="0"/>
                        </a:rPr>
                        <a:t>javac</a:t>
                      </a:r>
                      <a:r>
                        <a:rPr lang="en-US" sz="2000" dirty="0">
                          <a:solidFill>
                            <a:schemeClr val="tx1"/>
                          </a:solidFill>
                          <a:latin typeface="Century" pitchFamily="18" charset="0"/>
                        </a:rPr>
                        <a:t> compiler + .jar (libraries) + </a:t>
                      </a:r>
                      <a:r>
                        <a:rPr lang="en-US" sz="2000" dirty="0" err="1">
                          <a:solidFill>
                            <a:schemeClr val="tx1"/>
                          </a:solidFill>
                          <a:latin typeface="Century" pitchFamily="18" charset="0"/>
                        </a:rPr>
                        <a:t>javadoc</a:t>
                      </a:r>
                      <a:r>
                        <a:rPr lang="en-US" sz="2000" dirty="0">
                          <a:solidFill>
                            <a:schemeClr val="tx1"/>
                          </a:solidFill>
                          <a:latin typeface="Century" pitchFamily="18" charset="0"/>
                        </a:rPr>
                        <a:t> + JRE</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solidFill>
                            <a:schemeClr val="tx1"/>
                          </a:solidFill>
                          <a:latin typeface="Century" pitchFamily="18" charset="0"/>
                        </a:rPr>
                        <a:t>JRE=JVM + jar files (libraries)</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2000" dirty="0">
                          <a:solidFill>
                            <a:schemeClr val="tx1"/>
                          </a:solidFill>
                          <a:latin typeface="Century" pitchFamily="18" charset="0"/>
                        </a:rPr>
                        <a:t>JIT Compiler and Interpreter</a:t>
                      </a:r>
                      <a:endParaRPr lang="en-US" sz="2000" dirty="0">
                        <a:solidFill>
                          <a:schemeClr val="tx1"/>
                        </a:solidFill>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0472">
                <a:tc>
                  <a:txBody>
                    <a:bodyPr/>
                    <a:lstStyle/>
                    <a:p>
                      <a:pPr marL="0" marR="0">
                        <a:lnSpc>
                          <a:spcPct val="115000"/>
                        </a:lnSpc>
                        <a:spcBef>
                          <a:spcPts val="0"/>
                        </a:spcBef>
                        <a:spcAft>
                          <a:spcPts val="0"/>
                        </a:spcAft>
                      </a:pPr>
                      <a:r>
                        <a:rPr lang="en-US" sz="2000" dirty="0">
                          <a:latin typeface="Century" pitchFamily="18" charset="0"/>
                          <a:ea typeface="Calibri"/>
                          <a:cs typeface="Shruti"/>
                        </a:rPr>
                        <a:t>Compiles the java</a:t>
                      </a:r>
                      <a:r>
                        <a:rPr lang="en-US" sz="2000" baseline="0" dirty="0">
                          <a:latin typeface="Century" pitchFamily="18" charset="0"/>
                          <a:ea typeface="Calibri"/>
                          <a:cs typeface="Shruti"/>
                        </a:rPr>
                        <a:t> application, creates </a:t>
                      </a:r>
                      <a:r>
                        <a:rPr lang="en-US" sz="2000" baseline="0" dirty="0" err="1">
                          <a:latin typeface="Century" pitchFamily="18" charset="0"/>
                          <a:ea typeface="Calibri"/>
                          <a:cs typeface="Shruti"/>
                        </a:rPr>
                        <a:t>bytecode</a:t>
                      </a:r>
                      <a:r>
                        <a:rPr lang="en-US" sz="2000" baseline="0" dirty="0">
                          <a:latin typeface="Century" pitchFamily="18" charset="0"/>
                          <a:ea typeface="Calibri"/>
                          <a:cs typeface="Shruti"/>
                        </a:rPr>
                        <a:t> (.class)</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Creates the runtime environment to java application</a:t>
                      </a: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a:latin typeface="Century" pitchFamily="18" charset="0"/>
                          <a:ea typeface="Calibri"/>
                          <a:cs typeface="Shruti"/>
                        </a:rPr>
                        <a:t>Converts</a:t>
                      </a:r>
                      <a:r>
                        <a:rPr lang="en-US" sz="2000" baseline="0" dirty="0">
                          <a:latin typeface="Century" pitchFamily="18" charset="0"/>
                          <a:ea typeface="Calibri"/>
                          <a:cs typeface="Shruti"/>
                        </a:rPr>
                        <a:t> the byte code to native code</a:t>
                      </a:r>
                      <a:endParaRPr lang="en-US" sz="2000" dirty="0">
                        <a:latin typeface="Century" pitchFamily="18" charset="0"/>
                        <a:ea typeface="Calibri"/>
                        <a:cs typeface="Shruti"/>
                      </a:endParaRPr>
                    </a:p>
                  </a:txBody>
                  <a:tcPr marL="35339" marR="353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1" name="Slide Number Placeholder 10"/>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Architecture JVM</a:t>
            </a:r>
          </a:p>
        </p:txBody>
      </p:sp>
      <p:pic>
        <p:nvPicPr>
          <p:cNvPr id="12" name="Shape 203"/>
          <p:cNvPicPr preferRelativeResize="0"/>
          <p:nvPr/>
        </p:nvPicPr>
        <p:blipFill>
          <a:blip r:embed="rId3" cstate="print"/>
          <a:stretch>
            <a:fillRect/>
          </a:stretch>
        </p:blipFill>
        <p:spPr>
          <a:xfrm>
            <a:off x="685800" y="2057400"/>
            <a:ext cx="7696200" cy="3733800"/>
          </a:xfrm>
          <a:prstGeom prst="rect">
            <a:avLst/>
          </a:prstGeom>
          <a:ln>
            <a:solidFill>
              <a:schemeClr val="tx1"/>
            </a:solidFill>
          </a:ln>
          <a:effectLst>
            <a:outerShdw blurRad="149987" dist="250190" dir="8460000" algn="ctr">
              <a:srgbClr val="000000">
                <a:alpha val="28000"/>
              </a:srgbClr>
            </a:outerShdw>
          </a:effectLst>
        </p:spPr>
      </p:pic>
      <p:sp>
        <p:nvSpPr>
          <p:cNvPr id="11" name="Slide Number Placeholder 10"/>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p:nvPr/>
        </p:nvSpPr>
        <p:spPr>
          <a:xfrm>
            <a:off x="6553200" y="6245227"/>
            <a:ext cx="2109786" cy="471487"/>
          </a:xfrm>
          <a:prstGeom prst="rect">
            <a:avLst/>
          </a:prstGeom>
          <a:noFill/>
          <a:ln>
            <a:noFill/>
          </a:ln>
        </p:spPr>
        <p:txBody>
          <a:bodyPr lIns="90000" tIns="46800" rIns="90000" bIns="468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a:t>
            </a:r>
          </a:p>
        </p:txBody>
      </p:sp>
      <p:pic>
        <p:nvPicPr>
          <p:cNvPr id="184" name="Shape 184"/>
          <p:cNvPicPr preferRelativeResize="0"/>
          <p:nvPr/>
        </p:nvPicPr>
        <p:blipFill>
          <a:blip r:embed="rId3" cstate="print"/>
          <a:stretch>
            <a:fillRect/>
          </a:stretch>
        </p:blipFill>
        <p:spPr>
          <a:xfrm>
            <a:off x="685800" y="1524000"/>
            <a:ext cx="7772400" cy="4800599"/>
          </a:xfrm>
          <a:prstGeom prst="rect">
            <a:avLst/>
          </a:prstGeom>
        </p:spPr>
      </p:pic>
      <p:grpSp>
        <p:nvGrpSpPr>
          <p:cNvPr id="2" name="Group 4"/>
          <p:cNvGrpSpPr/>
          <p:nvPr/>
        </p:nvGrpSpPr>
        <p:grpSpPr>
          <a:xfrm>
            <a:off x="0" y="76200"/>
            <a:ext cx="9144000" cy="1219200"/>
            <a:chOff x="0" y="228600"/>
            <a:chExt cx="9144000" cy="1219200"/>
          </a:xfrm>
        </p:grpSpPr>
        <p:sp>
          <p:nvSpPr>
            <p:cNvPr id="6" name="Rectangle 5"/>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8" name="TextBox 7"/>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9" name="TextBox 8"/>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0"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1"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Java Editions</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4" name="Slide Number Placeholder 3">
            <a:extLst>
              <a:ext uri="{FF2B5EF4-FFF2-40B4-BE49-F238E27FC236}">
                <a16:creationId xmlns:a16="http://schemas.microsoft.com/office/drawing/2014/main" id="{17850200-E0C8-425E-9242-61D62E39A686}"/>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is written in ??</a:t>
            </a:r>
          </a:p>
        </p:txBody>
      </p:sp>
      <p:sp>
        <p:nvSpPr>
          <p:cNvPr id="15" name="Content Placeholder 14"/>
          <p:cNvSpPr>
            <a:spLocks noGrp="1"/>
          </p:cNvSpPr>
          <p:nvPr>
            <p:ph idx="1"/>
          </p:nvPr>
        </p:nvSpPr>
        <p:spPr/>
        <p:txBody>
          <a:bodyPr/>
          <a:lstStyle/>
          <a:p>
            <a:r>
              <a:rPr lang="en-IN" dirty="0">
                <a:latin typeface="Century" pitchFamily="18" charset="0"/>
              </a:rPr>
              <a:t>The Sun JVM is written in C</a:t>
            </a:r>
          </a:p>
          <a:p>
            <a:pPr lvl="1"/>
            <a:r>
              <a:rPr lang="en-IN" dirty="0">
                <a:latin typeface="Century" pitchFamily="18" charset="0"/>
              </a:rPr>
              <a:t>JVM run on your machine is a platform-dependent executable</a:t>
            </a:r>
          </a:p>
          <a:p>
            <a:pPr lvl="2"/>
            <a:r>
              <a:rPr lang="en-IN" dirty="0">
                <a:latin typeface="Century" pitchFamily="18" charset="0"/>
              </a:rPr>
              <a:t>Hence could have been originally written in any language</a:t>
            </a:r>
          </a:p>
          <a:p>
            <a:r>
              <a:rPr lang="en-IN" dirty="0">
                <a:latin typeface="Century" pitchFamily="18" charset="0"/>
              </a:rPr>
              <a:t>The Oracle JVM (</a:t>
            </a:r>
            <a:r>
              <a:rPr lang="en-IN" dirty="0" err="1">
                <a:latin typeface="Century" pitchFamily="18" charset="0"/>
              </a:rPr>
              <a:t>HotSpot</a:t>
            </a:r>
            <a:r>
              <a:rPr lang="en-IN" dirty="0">
                <a:latin typeface="Century" pitchFamily="18" charset="0"/>
              </a:rPr>
              <a:t>) is written in the C++ programming language</a:t>
            </a:r>
          </a:p>
          <a:p>
            <a:pPr lvl="1"/>
            <a:r>
              <a:rPr lang="en-IN" b="1" dirty="0">
                <a:latin typeface="Century" pitchFamily="18" charset="0"/>
              </a:rPr>
              <a:t>Java Compiler </a:t>
            </a:r>
            <a:r>
              <a:rPr lang="en-IN" dirty="0">
                <a:latin typeface="Century" pitchFamily="18" charset="0"/>
              </a:rPr>
              <a:t>provided By Oracle is written in JAVA itself</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Java First Program</a:t>
            </a:r>
          </a:p>
        </p:txBody>
      </p:sp>
      <p:grpSp>
        <p:nvGrpSpPr>
          <p:cNvPr id="4" name="Group 23"/>
          <p:cNvGrpSpPr/>
          <p:nvPr/>
        </p:nvGrpSpPr>
        <p:grpSpPr>
          <a:xfrm>
            <a:off x="304800" y="1524002"/>
            <a:ext cx="8382000" cy="2769989"/>
            <a:chOff x="304800" y="1524000"/>
            <a:chExt cx="8382000" cy="2769989"/>
          </a:xfrm>
        </p:grpSpPr>
        <p:sp>
          <p:nvSpPr>
            <p:cNvPr id="13" name="TextBox 12"/>
            <p:cNvSpPr txBox="1"/>
            <p:nvPr/>
          </p:nvSpPr>
          <p:spPr>
            <a:xfrm>
              <a:off x="838200" y="2047220"/>
              <a:ext cx="7848600" cy="2246769"/>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800" b="1" dirty="0">
                  <a:solidFill>
                    <a:srgbClr val="C00000"/>
                  </a:solidFill>
                  <a:latin typeface="Century" pitchFamily="18" charset="0"/>
                </a:rPr>
                <a:t>public class </a:t>
              </a:r>
              <a:r>
                <a:rPr lang="en-US" sz="2800" b="1" dirty="0" err="1">
                  <a:solidFill>
                    <a:schemeClr val="tx1"/>
                  </a:solidFill>
                  <a:latin typeface="Century" pitchFamily="18" charset="0"/>
                </a:rPr>
                <a:t>HelloWorld</a:t>
              </a:r>
              <a:r>
                <a:rPr lang="en-US" sz="2800" b="1" dirty="0">
                  <a:solidFill>
                    <a:schemeClr val="tx1"/>
                  </a:solidFill>
                  <a:latin typeface="Century" pitchFamily="18" charset="0"/>
                </a:rPr>
                <a:t> {</a:t>
              </a:r>
            </a:p>
            <a:p>
              <a:r>
                <a:rPr lang="en-US" sz="2800" b="1" dirty="0">
                  <a:solidFill>
                    <a:schemeClr val="tx1"/>
                  </a:solidFill>
                  <a:latin typeface="Century" pitchFamily="18" charset="0"/>
                </a:rPr>
                <a:t>	</a:t>
              </a:r>
              <a:r>
                <a:rPr lang="en-US" sz="2800" b="1" dirty="0">
                  <a:solidFill>
                    <a:srgbClr val="C00000"/>
                  </a:solidFill>
                  <a:latin typeface="Century" pitchFamily="18" charset="0"/>
                </a:rPr>
                <a:t>public static void </a:t>
              </a:r>
              <a:r>
                <a:rPr lang="en-US" sz="2800" b="1" dirty="0">
                  <a:solidFill>
                    <a:schemeClr val="tx1"/>
                  </a:solidFill>
                  <a:latin typeface="Century" pitchFamily="18" charset="0"/>
                </a:rPr>
                <a:t>main(String[] </a:t>
              </a:r>
              <a:r>
                <a:rPr lang="en-US" sz="2800" b="1" dirty="0" err="1">
                  <a:solidFill>
                    <a:schemeClr val="tx1"/>
                  </a:solidFill>
                  <a:latin typeface="Century" pitchFamily="18" charset="0"/>
                </a:rPr>
                <a:t>args</a:t>
              </a:r>
              <a:r>
                <a:rPr lang="en-US" sz="2800" b="1" dirty="0">
                  <a:solidFill>
                    <a:schemeClr val="tx1"/>
                  </a:solidFill>
                  <a:latin typeface="Century" pitchFamily="18" charset="0"/>
                </a:rPr>
                <a:t>) {</a:t>
              </a:r>
            </a:p>
            <a:p>
              <a:r>
                <a:rPr lang="en-US" sz="2800" b="1" dirty="0">
                  <a:solidFill>
                    <a:schemeClr val="tx1"/>
                  </a:solidFill>
                  <a:latin typeface="Century" pitchFamily="18" charset="0"/>
                </a:rPr>
                <a:t>		</a:t>
              </a:r>
              <a:r>
                <a:rPr lang="en-US" sz="2800" b="1" dirty="0" err="1">
                  <a:solidFill>
                    <a:schemeClr val="tx1"/>
                  </a:solidFill>
                  <a:latin typeface="Century" pitchFamily="18" charset="0"/>
                </a:rPr>
                <a:t>System.out.println</a:t>
              </a:r>
              <a:r>
                <a:rPr lang="en-US" sz="2800" b="1" dirty="0">
                  <a:solidFill>
                    <a:schemeClr val="tx1"/>
                  </a:solidFill>
                  <a:latin typeface="Century" pitchFamily="18" charset="0"/>
                </a:rPr>
                <a:t>(</a:t>
              </a:r>
              <a:r>
                <a:rPr lang="en-US" sz="2800" b="1" dirty="0">
                  <a:solidFill>
                    <a:srgbClr val="0000FF"/>
                  </a:solidFill>
                  <a:latin typeface="Century" pitchFamily="18" charset="0"/>
                </a:rPr>
                <a:t>"Hello World"</a:t>
              </a:r>
              <a:r>
                <a:rPr lang="en-US" sz="2800" b="1" dirty="0">
                  <a:solidFill>
                    <a:schemeClr val="tx1"/>
                  </a:solidFill>
                  <a:latin typeface="Century" pitchFamily="18" charset="0"/>
                </a:rPr>
                <a:t>);</a:t>
              </a:r>
            </a:p>
            <a:p>
              <a:r>
                <a:rPr lang="en-US" sz="2800" b="1" dirty="0">
                  <a:solidFill>
                    <a:schemeClr val="tx1"/>
                  </a:solidFill>
                  <a:latin typeface="Century" pitchFamily="18" charset="0"/>
                </a:rPr>
                <a:t>	}</a:t>
              </a:r>
            </a:p>
            <a:p>
              <a:r>
                <a:rPr lang="en-US" sz="2800" b="1" dirty="0">
                  <a:solidFill>
                    <a:schemeClr val="tx1"/>
                  </a:solidFill>
                  <a:latin typeface="Century" pitchFamily="18" charset="0"/>
                </a:rPr>
                <a:t>}</a:t>
              </a:r>
            </a:p>
          </p:txBody>
        </p:sp>
        <p:sp>
          <p:nvSpPr>
            <p:cNvPr id="17" name="TextBox 16"/>
            <p:cNvSpPr txBox="1"/>
            <p:nvPr/>
          </p:nvSpPr>
          <p:spPr>
            <a:xfrm>
              <a:off x="304800" y="1524000"/>
              <a:ext cx="2895600" cy="523220"/>
            </a:xfrm>
            <a:prstGeom prst="rect">
              <a:avLst/>
            </a:prstGeom>
            <a:solidFill>
              <a:schemeClr val="accent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800" b="1" dirty="0">
                  <a:solidFill>
                    <a:schemeClr val="tx1">
                      <a:lumMod val="65000"/>
                      <a:lumOff val="35000"/>
                    </a:schemeClr>
                  </a:solidFill>
                  <a:latin typeface="Century" pitchFamily="18" charset="0"/>
                </a:rPr>
                <a:t>HelloWorld.java</a:t>
              </a:r>
            </a:p>
          </p:txBody>
        </p:sp>
      </p:grpSp>
      <p:grpSp>
        <p:nvGrpSpPr>
          <p:cNvPr id="6" name="Group 22"/>
          <p:cNvGrpSpPr/>
          <p:nvPr/>
        </p:nvGrpSpPr>
        <p:grpSpPr>
          <a:xfrm>
            <a:off x="2362200" y="4495800"/>
            <a:ext cx="5867400" cy="2209800"/>
            <a:chOff x="2362200" y="4495800"/>
            <a:chExt cx="5867400" cy="2209800"/>
          </a:xfrm>
        </p:grpSpPr>
        <p:graphicFrame>
          <p:nvGraphicFramePr>
            <p:cNvPr id="109570" name="Object 2"/>
            <p:cNvGraphicFramePr>
              <a:graphicFrameLocks noChangeAspect="1"/>
            </p:cNvGraphicFramePr>
            <p:nvPr/>
          </p:nvGraphicFramePr>
          <p:xfrm>
            <a:off x="3843670" y="4648200"/>
            <a:ext cx="4385930" cy="2057400"/>
          </p:xfrm>
          <a:graphic>
            <a:graphicData uri="http://schemas.openxmlformats.org/presentationml/2006/ole">
              <mc:AlternateContent xmlns:mc="http://schemas.openxmlformats.org/markup-compatibility/2006">
                <mc:Choice xmlns:v="urn:schemas-microsoft-com:vml" Requires="v">
                  <p:oleObj spid="_x0000_s161796" name="Picture" r:id="rId4" imgW="2619048" imgH="1228246" progId="StaticDib">
                    <p:embed/>
                  </p:oleObj>
                </mc:Choice>
                <mc:Fallback>
                  <p:oleObj name="Picture" r:id="rId4" imgW="2619048" imgH="1228246" progId="StaticDib">
                    <p:embed/>
                    <p:pic>
                      <p:nvPicPr>
                        <p:cNvPr id="0" name="Picture 2" descr="rI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3670" y="4648200"/>
                          <a:ext cx="438593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TextBox 21"/>
            <p:cNvSpPr txBox="1"/>
            <p:nvPr/>
          </p:nvSpPr>
          <p:spPr>
            <a:xfrm>
              <a:off x="2362200" y="4495800"/>
              <a:ext cx="1828800" cy="523220"/>
            </a:xfrm>
            <a:prstGeom prst="rect">
              <a:avLst/>
            </a:prstGeom>
            <a:solidFill>
              <a:schemeClr val="accent3">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800" b="1" dirty="0">
                  <a:latin typeface="Century" pitchFamily="18" charset="0"/>
                </a:rPr>
                <a:t>Output</a:t>
              </a:r>
            </a:p>
          </p:txBody>
        </p:sp>
      </p:grpSp>
      <p:sp>
        <p:nvSpPr>
          <p:cNvPr id="15" name="Slide Number Placeholder 14"/>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chemeClr val="accent1">
                    <a:lumMod val="75000"/>
                  </a:schemeClr>
                </a:solidFill>
                <a:effectLst/>
                <a:uLnTx/>
                <a:uFillTx/>
                <a:latin typeface="+mj-lt"/>
                <a:ea typeface="+mj-ea"/>
                <a:cs typeface="+mj-cs"/>
              </a:rPr>
              <a:t>Command Line Arguments</a:t>
            </a:r>
          </a:p>
        </p:txBody>
      </p:sp>
      <p:sp>
        <p:nvSpPr>
          <p:cNvPr id="12" name="Content Placeholder 11"/>
          <p:cNvSpPr>
            <a:spLocks noGrp="1"/>
          </p:cNvSpPr>
          <p:nvPr>
            <p:ph idx="1"/>
          </p:nvPr>
        </p:nvSpPr>
        <p:spPr>
          <a:xfrm>
            <a:off x="457201" y="1600203"/>
            <a:ext cx="8229600" cy="2514599"/>
          </a:xfrm>
        </p:spPr>
        <p:txBody>
          <a:bodyPr>
            <a:normAutofit fontScale="85000" lnSpcReduction="20000"/>
          </a:bodyPr>
          <a:lstStyle/>
          <a:p>
            <a:r>
              <a:rPr lang="en-US" dirty="0">
                <a:latin typeface="Century" pitchFamily="18" charset="0"/>
              </a:rPr>
              <a:t>Java application can accept any number of arguments from the command line</a:t>
            </a:r>
          </a:p>
          <a:p>
            <a:pPr lvl="1"/>
            <a:r>
              <a:rPr lang="en-US" dirty="0">
                <a:latin typeface="Century" pitchFamily="18" charset="0"/>
              </a:rPr>
              <a:t>Allows users to specify information when the application is launched</a:t>
            </a:r>
          </a:p>
          <a:p>
            <a:r>
              <a:rPr lang="en-US" dirty="0">
                <a:latin typeface="Century" pitchFamily="18" charset="0"/>
              </a:rPr>
              <a:t>Suppose a Java application called </a:t>
            </a:r>
            <a:r>
              <a:rPr lang="en-US" dirty="0" err="1">
                <a:latin typeface="Century" pitchFamily="18" charset="0"/>
              </a:rPr>
              <a:t>MakeTriangle</a:t>
            </a:r>
            <a:r>
              <a:rPr lang="en-US" dirty="0">
                <a:latin typeface="Century" pitchFamily="18" charset="0"/>
              </a:rPr>
              <a:t> creates a triangle. To give the number of rows at runtime:</a:t>
            </a:r>
          </a:p>
        </p:txBody>
      </p:sp>
      <p:graphicFrame>
        <p:nvGraphicFramePr>
          <p:cNvPr id="26628" name="Object 4"/>
          <p:cNvGraphicFramePr>
            <a:graphicFrameLocks noChangeAspect="1"/>
          </p:cNvGraphicFramePr>
          <p:nvPr/>
        </p:nvGraphicFramePr>
        <p:xfrm>
          <a:off x="1160146" y="4191002"/>
          <a:ext cx="3488055" cy="2364783"/>
        </p:xfrm>
        <a:graphic>
          <a:graphicData uri="http://schemas.openxmlformats.org/presentationml/2006/ole">
            <mc:AlternateContent xmlns:mc="http://schemas.openxmlformats.org/markup-compatibility/2006">
              <mc:Choice xmlns:v="urn:schemas-microsoft-com:vml" Requires="v">
                <p:oleObj spid="_x0000_s53252" name="Picture" r:id="rId3" imgW="2247619" imgH="1523407" progId="StaticDib">
                  <p:embed/>
                </p:oleObj>
              </mc:Choice>
              <mc:Fallback>
                <p:oleObj name="Picture" r:id="rId3" imgW="2247619" imgH="1523407" progId="StaticDib">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146" y="4191002"/>
                        <a:ext cx="3488055" cy="2364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5867400" y="4507468"/>
            <a:ext cx="2895600" cy="369332"/>
          </a:xfrm>
          <a:prstGeom prst="rect">
            <a:avLst/>
          </a:prstGeom>
          <a:solidFill>
            <a:schemeClr val="accent3">
              <a:lumMod val="60000"/>
              <a:lumOff val="40000"/>
            </a:schemeClr>
          </a:solidFill>
          <a:ln>
            <a:solidFill>
              <a:schemeClr val="accent3">
                <a:lumMod val="50000"/>
              </a:schemeClr>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dirty="0">
                <a:solidFill>
                  <a:schemeClr val="tx1"/>
                </a:solidFill>
                <a:latin typeface="Century" pitchFamily="18" charset="0"/>
              </a:rPr>
              <a:t>Command line argument</a:t>
            </a:r>
          </a:p>
        </p:txBody>
      </p:sp>
      <p:cxnSp>
        <p:nvCxnSpPr>
          <p:cNvPr id="19" name="Straight Arrow Connector 18"/>
          <p:cNvCxnSpPr>
            <a:stCxn id="15" idx="1"/>
          </p:cNvCxnSpPr>
          <p:nvPr/>
        </p:nvCxnSpPr>
        <p:spPr>
          <a:xfrm rot="10800000" flipV="1">
            <a:off x="4495801" y="4692134"/>
            <a:ext cx="1371600" cy="10846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rPr>
              <a:t>How</a:t>
            </a:r>
            <a:r>
              <a:rPr kumimoji="0" lang="en-US" sz="4400" b="0" i="0" u="none" strike="noStrike" kern="1200" cap="none" spc="0" normalizeH="0" noProof="0" dirty="0">
                <a:ln>
                  <a:noFill/>
                </a:ln>
                <a:solidFill>
                  <a:schemeClr val="accent1">
                    <a:lumMod val="75000"/>
                  </a:schemeClr>
                </a:solidFill>
                <a:effectLst/>
                <a:uLnTx/>
                <a:uFillTx/>
                <a:latin typeface="+mj-lt"/>
                <a:ea typeface="+mj-ea"/>
                <a:cs typeface="+mj-cs"/>
              </a:rPr>
              <a:t> Many Ways To Write Java</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4400" baseline="0" dirty="0">
                <a:solidFill>
                  <a:schemeClr val="accent1">
                    <a:lumMod val="75000"/>
                  </a:schemeClr>
                </a:solidFill>
                <a:latin typeface="+mj-lt"/>
                <a:ea typeface="+mj-ea"/>
                <a:cs typeface="+mj-cs"/>
              </a:rPr>
              <a:t>Main</a:t>
            </a:r>
            <a:endPar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4" name="Content Placeholder 13"/>
          <p:cNvSpPr>
            <a:spLocks noGrp="1"/>
          </p:cNvSpPr>
          <p:nvPr>
            <p:ph idx="1"/>
          </p:nvPr>
        </p:nvSpPr>
        <p:spPr>
          <a:xfrm>
            <a:off x="457201" y="1600203"/>
            <a:ext cx="8229600" cy="1904999"/>
          </a:xfrm>
        </p:spPr>
        <p:txBody>
          <a:bodyPr>
            <a:normAutofit fontScale="85000" lnSpcReduction="20000"/>
          </a:bodyPr>
          <a:lstStyle/>
          <a:p>
            <a:r>
              <a:rPr lang="en-US" dirty="0">
                <a:latin typeface="Century" pitchFamily="18" charset="0"/>
              </a:rPr>
              <a:t>A main method/entry point to a program </a:t>
            </a:r>
            <a:r>
              <a:rPr lang="en-US" b="1" dirty="0">
                <a:latin typeface="Century" pitchFamily="18" charset="0"/>
              </a:rPr>
              <a:t>can</a:t>
            </a:r>
            <a:r>
              <a:rPr lang="en-US" dirty="0">
                <a:latin typeface="Century" pitchFamily="18" charset="0"/>
              </a:rPr>
              <a:t> be declared in many ways but</a:t>
            </a:r>
          </a:p>
          <a:p>
            <a:pPr lvl="1"/>
            <a:r>
              <a:rPr lang="en-US" b="1" dirty="0">
                <a:latin typeface="Century" pitchFamily="18" charset="0"/>
              </a:rPr>
              <a:t>Must </a:t>
            </a:r>
            <a:r>
              <a:rPr lang="en-US" dirty="0">
                <a:latin typeface="Century" pitchFamily="18" charset="0"/>
              </a:rPr>
              <a:t>have </a:t>
            </a:r>
            <a:r>
              <a:rPr lang="en-US" b="1" dirty="0">
                <a:latin typeface="Century" pitchFamily="18" charset="0"/>
              </a:rPr>
              <a:t>static</a:t>
            </a:r>
            <a:r>
              <a:rPr lang="en-US" dirty="0">
                <a:latin typeface="Century" pitchFamily="18" charset="0"/>
              </a:rPr>
              <a:t> and </a:t>
            </a:r>
            <a:r>
              <a:rPr lang="en-US" b="1" dirty="0">
                <a:latin typeface="Century" pitchFamily="18" charset="0"/>
              </a:rPr>
              <a:t>public</a:t>
            </a:r>
            <a:r>
              <a:rPr lang="en-US" dirty="0">
                <a:latin typeface="Century" pitchFamily="18" charset="0"/>
              </a:rPr>
              <a:t> modifiers</a:t>
            </a:r>
          </a:p>
          <a:p>
            <a:pPr lvl="1"/>
            <a:r>
              <a:rPr lang="en-US" b="1" dirty="0">
                <a:latin typeface="Century" pitchFamily="18" charset="0"/>
              </a:rPr>
              <a:t>Must </a:t>
            </a:r>
            <a:r>
              <a:rPr lang="en-US" dirty="0">
                <a:latin typeface="Century" pitchFamily="18" charset="0"/>
              </a:rPr>
              <a:t>return void</a:t>
            </a:r>
          </a:p>
          <a:p>
            <a:pPr lvl="1"/>
            <a:r>
              <a:rPr lang="en-US" b="1" dirty="0">
                <a:latin typeface="Century" pitchFamily="18" charset="0"/>
              </a:rPr>
              <a:t>Must </a:t>
            </a:r>
            <a:r>
              <a:rPr lang="en-US" dirty="0">
                <a:latin typeface="Century" pitchFamily="18" charset="0"/>
              </a:rPr>
              <a:t>have String array as parameter</a:t>
            </a:r>
          </a:p>
        </p:txBody>
      </p:sp>
      <p:sp>
        <p:nvSpPr>
          <p:cNvPr id="15" name="TextBox 14"/>
          <p:cNvSpPr txBox="1"/>
          <p:nvPr/>
        </p:nvSpPr>
        <p:spPr>
          <a:xfrm>
            <a:off x="685800" y="3886200"/>
            <a:ext cx="7696200" cy="2492990"/>
          </a:xfrm>
          <a:prstGeom prst="rect">
            <a:avLst/>
          </a:prstGeom>
          <a:solidFill>
            <a:schemeClr val="tx2">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wrap="square" rtlCol="0">
            <a:spAutoFit/>
          </a:bodyPr>
          <a:lstStyle/>
          <a:p>
            <a:pPr fontAlgn="base"/>
            <a:r>
              <a:rPr lang="en-US" sz="3600" dirty="0">
                <a:solidFill>
                  <a:schemeClr val="tx1"/>
                </a:solidFill>
                <a:latin typeface="Century" pitchFamily="18" charset="0"/>
              </a:rPr>
              <a:t>public static void main(String a[])</a:t>
            </a:r>
          </a:p>
          <a:p>
            <a:pPr fontAlgn="base"/>
            <a:r>
              <a:rPr lang="en-US" sz="2400" dirty="0">
                <a:solidFill>
                  <a:schemeClr val="tx1"/>
                </a:solidFill>
                <a:latin typeface="Century" pitchFamily="18" charset="0"/>
              </a:rPr>
              <a:t>public static void main(String[] a)</a:t>
            </a:r>
          </a:p>
          <a:p>
            <a:pPr fontAlgn="base"/>
            <a:r>
              <a:rPr lang="en-US" sz="2400" dirty="0">
                <a:solidFill>
                  <a:schemeClr val="tx1"/>
                </a:solidFill>
                <a:latin typeface="Century" pitchFamily="18" charset="0"/>
              </a:rPr>
              <a:t>static public void main(String[] b)</a:t>
            </a:r>
          </a:p>
          <a:p>
            <a:pPr fontAlgn="base"/>
            <a:r>
              <a:rPr lang="en-US" sz="2400" dirty="0">
                <a:solidFill>
                  <a:schemeClr val="tx1"/>
                </a:solidFill>
                <a:latin typeface="Century" pitchFamily="18" charset="0"/>
              </a:rPr>
              <a:t>public static void main(String... java)</a:t>
            </a:r>
          </a:p>
          <a:p>
            <a:pPr fontAlgn="base"/>
            <a:r>
              <a:rPr lang="en-US" sz="2400" dirty="0">
                <a:solidFill>
                  <a:schemeClr val="tx1"/>
                </a:solidFill>
                <a:latin typeface="Century" pitchFamily="18" charset="0"/>
              </a:rPr>
              <a:t>public static void main(String name[]) </a:t>
            </a:r>
            <a:br>
              <a:rPr lang="en-US" sz="2400" dirty="0">
                <a:solidFill>
                  <a:schemeClr val="tx1"/>
                </a:solidFill>
                <a:latin typeface="Century" pitchFamily="18" charset="0"/>
              </a:rPr>
            </a:br>
            <a:r>
              <a:rPr lang="en-US" sz="2400" dirty="0">
                <a:solidFill>
                  <a:schemeClr val="tx1"/>
                </a:solidFill>
                <a:latin typeface="Century" pitchFamily="18" charset="0"/>
              </a:rPr>
              <a:t>static public void main(String[] grades) </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accent1">
                    <a:lumMod val="75000"/>
                  </a:schemeClr>
                </a:solidFill>
                <a:effectLst/>
                <a:uLnTx/>
                <a:uFillTx/>
                <a:latin typeface="+mj-lt"/>
                <a:ea typeface="+mj-ea"/>
                <a:cs typeface="+mj-cs"/>
              </a:rPr>
              <a:t>Create Own Main Methods</a:t>
            </a:r>
          </a:p>
        </p:txBody>
      </p:sp>
      <p:sp>
        <p:nvSpPr>
          <p:cNvPr id="14" name="Content Placeholder 13"/>
          <p:cNvSpPr>
            <a:spLocks noGrp="1"/>
          </p:cNvSpPr>
          <p:nvPr>
            <p:ph idx="1"/>
          </p:nvPr>
        </p:nvSpPr>
        <p:spPr>
          <a:xfrm>
            <a:off x="457201" y="1600202"/>
            <a:ext cx="8229600" cy="457199"/>
          </a:xfrm>
        </p:spPr>
        <p:txBody>
          <a:bodyPr>
            <a:normAutofit fontScale="85000" lnSpcReduction="20000"/>
          </a:bodyPr>
          <a:lstStyle/>
          <a:p>
            <a:r>
              <a:rPr lang="en-US" dirty="0">
                <a:latin typeface="Century" pitchFamily="18" charset="0"/>
              </a:rPr>
              <a:t>We can have our own main methods as well</a:t>
            </a:r>
          </a:p>
        </p:txBody>
      </p:sp>
      <p:sp>
        <p:nvSpPr>
          <p:cNvPr id="15" name="TextBox 14"/>
          <p:cNvSpPr txBox="1"/>
          <p:nvPr/>
        </p:nvSpPr>
        <p:spPr>
          <a:xfrm>
            <a:off x="685800" y="2209802"/>
            <a:ext cx="7696200" cy="4431983"/>
          </a:xfrm>
          <a:prstGeom prst="rect">
            <a:avLst/>
          </a:prstGeom>
          <a:solidFill>
            <a:schemeClr val="tx2">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dirty="0">
                <a:solidFill>
                  <a:schemeClr val="tx1"/>
                </a:solidFill>
                <a:latin typeface="Century" pitchFamily="18" charset="0"/>
              </a:rPr>
              <a:t>package </a:t>
            </a:r>
            <a:r>
              <a:rPr lang="en-US" sz="1600" dirty="0" err="1">
                <a:solidFill>
                  <a:schemeClr val="tx1"/>
                </a:solidFill>
                <a:latin typeface="Century" pitchFamily="18" charset="0"/>
              </a:rPr>
              <a:t>com.tkhts</a:t>
            </a:r>
            <a:r>
              <a:rPr lang="en-US" sz="1600" dirty="0">
                <a:solidFill>
                  <a:schemeClr val="tx1"/>
                </a:solidFill>
                <a:latin typeface="Century" pitchFamily="18" charset="0"/>
              </a:rPr>
              <a:t>;</a:t>
            </a:r>
          </a:p>
          <a:p>
            <a:endParaRPr lang="en-US" sz="1600" dirty="0">
              <a:solidFill>
                <a:schemeClr val="tx1"/>
              </a:solidFill>
              <a:latin typeface="Century" pitchFamily="18" charset="0"/>
            </a:endParaRPr>
          </a:p>
          <a:p>
            <a:r>
              <a:rPr lang="en-US" sz="1600" dirty="0">
                <a:solidFill>
                  <a:schemeClr val="tx1"/>
                </a:solidFill>
                <a:latin typeface="Century" pitchFamily="18" charset="0"/>
              </a:rPr>
              <a:t>public class </a:t>
            </a:r>
            <a:r>
              <a:rPr lang="en-US" sz="1600" dirty="0" err="1">
                <a:solidFill>
                  <a:schemeClr val="tx1"/>
                </a:solidFill>
                <a:latin typeface="Century" pitchFamily="18" charset="0"/>
              </a:rPr>
              <a:t>ManyMains</a:t>
            </a:r>
            <a:r>
              <a:rPr lang="en-US" sz="1600" dirty="0">
                <a:solidFill>
                  <a:schemeClr val="tx1"/>
                </a:solidFill>
                <a:latin typeface="Century" pitchFamily="18" charset="0"/>
              </a:rPr>
              <a:t> {</a:t>
            </a:r>
          </a:p>
          <a:p>
            <a:endParaRPr lang="en-US" sz="1600" dirty="0">
              <a:solidFill>
                <a:schemeClr val="tx1"/>
              </a:solidFill>
              <a:latin typeface="Century" pitchFamily="18" charset="0"/>
            </a:endParaRPr>
          </a:p>
          <a:p>
            <a:r>
              <a:rPr lang="en-US" sz="1600" dirty="0">
                <a:solidFill>
                  <a:schemeClr val="tx1"/>
                </a:solidFill>
                <a:latin typeface="Century" pitchFamily="18" charset="0"/>
              </a:rPr>
              <a:t>public void main(){</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("My main method.");</a:t>
            </a:r>
          </a:p>
          <a:p>
            <a:r>
              <a:rPr lang="en-US" sz="1600" dirty="0">
                <a:solidFill>
                  <a:schemeClr val="tx1"/>
                </a:solidFill>
                <a:latin typeface="Century" pitchFamily="18" charset="0"/>
              </a:rPr>
              <a:t>}</a:t>
            </a:r>
          </a:p>
          <a:p>
            <a:r>
              <a:rPr lang="en-US" sz="1600" dirty="0">
                <a:solidFill>
                  <a:schemeClr val="tx1"/>
                </a:solidFill>
                <a:latin typeface="Century" pitchFamily="18" charset="0"/>
              </a:rPr>
              <a:t>public String main(String </a:t>
            </a:r>
            <a:r>
              <a:rPr lang="en-US" sz="1600" dirty="0" err="1">
                <a:solidFill>
                  <a:schemeClr val="tx1"/>
                </a:solidFill>
                <a:latin typeface="Century" pitchFamily="18" charset="0"/>
              </a:rPr>
              <a:t>str</a:t>
            </a:r>
            <a:r>
              <a:rPr lang="en-US" sz="1600" dirty="0">
                <a:solidFill>
                  <a:schemeClr val="tx1"/>
                </a:solidFill>
                <a:latin typeface="Century" pitchFamily="18" charset="0"/>
              </a:rPr>
              <a:t>){</a:t>
            </a:r>
          </a:p>
          <a:p>
            <a:r>
              <a:rPr lang="en-US" sz="1600" dirty="0">
                <a:solidFill>
                  <a:schemeClr val="tx1"/>
                </a:solidFill>
                <a:latin typeface="Century" pitchFamily="18" charset="0"/>
              </a:rPr>
              <a:t>	return </a:t>
            </a:r>
            <a:r>
              <a:rPr lang="en-US" sz="1600" dirty="0" err="1">
                <a:solidFill>
                  <a:schemeClr val="tx1"/>
                </a:solidFill>
                <a:latin typeface="Century" pitchFamily="18" charset="0"/>
              </a:rPr>
              <a:t>str</a:t>
            </a:r>
            <a:r>
              <a:rPr lang="en-US" sz="1600" dirty="0">
                <a:solidFill>
                  <a:schemeClr val="tx1"/>
                </a:solidFill>
                <a:latin typeface="Century" pitchFamily="18" charset="0"/>
              </a:rPr>
              <a:t>;</a:t>
            </a:r>
          </a:p>
          <a:p>
            <a:r>
              <a:rPr lang="en-US" sz="1600" dirty="0">
                <a:solidFill>
                  <a:schemeClr val="tx1"/>
                </a:solidFill>
                <a:latin typeface="Century" pitchFamily="18" charset="0"/>
              </a:rPr>
              <a:t>}</a:t>
            </a:r>
          </a:p>
          <a:p>
            <a:r>
              <a:rPr lang="en-US" sz="1600" dirty="0">
                <a:solidFill>
                  <a:schemeClr val="tx1"/>
                </a:solidFill>
                <a:latin typeface="Century" pitchFamily="18" charset="0"/>
              </a:rPr>
              <a:t>public static void main(String[] </a:t>
            </a:r>
            <a:r>
              <a:rPr lang="en-US" sz="1600" dirty="0" err="1">
                <a:solidFill>
                  <a:schemeClr val="tx1"/>
                </a:solidFill>
                <a:latin typeface="Century" pitchFamily="18" charset="0"/>
              </a:rPr>
              <a:t>args</a:t>
            </a:r>
            <a:r>
              <a:rPr lang="en-US" sz="1600" dirty="0">
                <a:solidFill>
                  <a:schemeClr val="tx1"/>
                </a:solidFill>
                <a:latin typeface="Century" pitchFamily="18" charset="0"/>
              </a:rPr>
              <a:t>) {</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("Java main method starts here.");</a:t>
            </a:r>
          </a:p>
          <a:p>
            <a:r>
              <a:rPr lang="en-US" sz="1600" dirty="0">
                <a:solidFill>
                  <a:schemeClr val="tx1"/>
                </a:solidFill>
                <a:latin typeface="Century" pitchFamily="18" charset="0"/>
              </a:rPr>
              <a:t>	</a:t>
            </a:r>
            <a:r>
              <a:rPr lang="en-US" sz="1600" dirty="0" err="1">
                <a:solidFill>
                  <a:schemeClr val="tx1"/>
                </a:solidFill>
                <a:latin typeface="Century" pitchFamily="18" charset="0"/>
              </a:rPr>
              <a:t>ManyMains</a:t>
            </a:r>
            <a:r>
              <a:rPr lang="en-US" sz="1600" dirty="0">
                <a:solidFill>
                  <a:schemeClr val="tx1"/>
                </a:solidFill>
                <a:latin typeface="Century" pitchFamily="18" charset="0"/>
              </a:rPr>
              <a:t> mains = new </a:t>
            </a:r>
            <a:r>
              <a:rPr lang="en-US" sz="1600" dirty="0" err="1">
                <a:solidFill>
                  <a:schemeClr val="tx1"/>
                </a:solidFill>
                <a:latin typeface="Century" pitchFamily="18" charset="0"/>
              </a:rPr>
              <a:t>ManyMains</a:t>
            </a:r>
            <a:r>
              <a:rPr lang="en-US" sz="1600" dirty="0">
                <a:solidFill>
                  <a:schemeClr val="tx1"/>
                </a:solidFill>
                <a:latin typeface="Century" pitchFamily="18" charset="0"/>
              </a:rPr>
              <a:t>();</a:t>
            </a:r>
          </a:p>
          <a:p>
            <a:r>
              <a:rPr lang="en-US" sz="1600" dirty="0">
                <a:solidFill>
                  <a:schemeClr val="tx1"/>
                </a:solidFill>
                <a:latin typeface="Century" pitchFamily="18" charset="0"/>
              </a:rPr>
              <a:t>	</a:t>
            </a:r>
            <a:r>
              <a:rPr lang="en-US" sz="1600" dirty="0" err="1">
                <a:solidFill>
                  <a:schemeClr val="tx1"/>
                </a:solidFill>
                <a:latin typeface="Century" pitchFamily="18" charset="0"/>
              </a:rPr>
              <a:t>mains.main</a:t>
            </a:r>
            <a:r>
              <a:rPr lang="en-US" sz="1600" dirty="0">
                <a:solidFill>
                  <a:schemeClr val="tx1"/>
                </a:solidFill>
                <a:latin typeface="Century" pitchFamily="18" charset="0"/>
              </a:rPr>
              <a:t>();</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a:t>
            </a:r>
            <a:r>
              <a:rPr lang="en-US" sz="1600" dirty="0" err="1">
                <a:solidFill>
                  <a:schemeClr val="tx1"/>
                </a:solidFill>
                <a:latin typeface="Century" pitchFamily="18" charset="0"/>
              </a:rPr>
              <a:t>mains.main</a:t>
            </a:r>
            <a:r>
              <a:rPr lang="en-US" sz="1600" dirty="0">
                <a:solidFill>
                  <a:schemeClr val="tx1"/>
                </a:solidFill>
                <a:latin typeface="Century" pitchFamily="18" charset="0"/>
              </a:rPr>
              <a:t>("My String type main method."));</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("Java main method ends here.");</a:t>
            </a:r>
          </a:p>
          <a:p>
            <a:r>
              <a:rPr lang="en-US" sz="1600" dirty="0">
                <a:solidFill>
                  <a:schemeClr val="tx1"/>
                </a:solidFill>
                <a:latin typeface="Century" pitchFamily="18" charset="0"/>
              </a:rPr>
              <a:t>} }</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err="1">
                <a:solidFill>
                  <a:schemeClr val="accent1">
                    <a:lumMod val="75000"/>
                  </a:schemeClr>
                </a:solidFill>
              </a:rPr>
              <a:t>Datatypes</a:t>
            </a:r>
            <a:endParaRPr lang="en-US" sz="5400" dirty="0">
              <a:solidFill>
                <a:schemeClr val="accent1">
                  <a:lumMod val="75000"/>
                </a:schemeClr>
              </a:solidFill>
            </a:endParaRPr>
          </a:p>
        </p:txBody>
      </p:sp>
      <p:pic>
        <p:nvPicPr>
          <p:cNvPr id="231426" name="Picture 2" descr="F:\Arun\JAVA Jan\today\Data Types in Java.jpg"/>
          <p:cNvPicPr>
            <a:picLocks noChangeAspect="1" noChangeArrowheads="1"/>
          </p:cNvPicPr>
          <p:nvPr/>
        </p:nvPicPr>
        <p:blipFill>
          <a:blip r:embed="rId3" cstate="print"/>
          <a:srcRect/>
          <a:stretch>
            <a:fillRect/>
          </a:stretch>
        </p:blipFill>
        <p:spPr bwMode="auto">
          <a:xfrm>
            <a:off x="990600" y="1447801"/>
            <a:ext cx="7239000" cy="5146559"/>
          </a:xfrm>
          <a:prstGeom prst="rect">
            <a:avLst/>
          </a:prstGeom>
          <a:ln w="88900" cap="sq" cmpd="thickThin">
            <a:solidFill>
              <a:schemeClr val="tx1">
                <a:lumMod val="50000"/>
                <a:lumOff val="50000"/>
              </a:schemeClr>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CF292DD2-07B0-4350-A07D-87222282412D}"/>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err="1">
                <a:solidFill>
                  <a:schemeClr val="accent1">
                    <a:lumMod val="75000"/>
                  </a:schemeClr>
                </a:solidFill>
              </a:rPr>
              <a:t>Datatypes</a:t>
            </a:r>
            <a:endParaRPr lang="en-US" sz="5400" dirty="0">
              <a:solidFill>
                <a:schemeClr val="accent1">
                  <a:lumMod val="75000"/>
                </a:schemeClr>
              </a:solidFill>
            </a:endParaRPr>
          </a:p>
        </p:txBody>
      </p:sp>
      <p:sp>
        <p:nvSpPr>
          <p:cNvPr id="13" name="Content Placeholder 12"/>
          <p:cNvSpPr>
            <a:spLocks noGrp="1"/>
          </p:cNvSpPr>
          <p:nvPr>
            <p:ph idx="1"/>
          </p:nvPr>
        </p:nvSpPr>
        <p:spPr>
          <a:xfrm>
            <a:off x="457201" y="1600203"/>
            <a:ext cx="8229600" cy="1219199"/>
          </a:xfrm>
        </p:spPr>
        <p:txBody>
          <a:bodyPr>
            <a:normAutofit fontScale="85000" lnSpcReduction="20000"/>
          </a:bodyPr>
          <a:lstStyle/>
          <a:p>
            <a:r>
              <a:rPr lang="en-US" dirty="0">
                <a:latin typeface="Century" pitchFamily="18" charset="0"/>
              </a:rPr>
              <a:t>There are two data types available in Java:</a:t>
            </a:r>
          </a:p>
          <a:p>
            <a:pPr lvl="1"/>
            <a:r>
              <a:rPr lang="en-US" dirty="0">
                <a:latin typeface="Century" pitchFamily="18" charset="0"/>
              </a:rPr>
              <a:t>Primitive Data Types</a:t>
            </a:r>
          </a:p>
          <a:p>
            <a:pPr lvl="1"/>
            <a:r>
              <a:rPr lang="en-US" dirty="0">
                <a:latin typeface="Century" pitchFamily="18" charset="0"/>
              </a:rPr>
              <a:t>Non-primitive/Reference/Object Data Types</a:t>
            </a:r>
          </a:p>
          <a:p>
            <a:endParaRPr lang="en-US" dirty="0">
              <a:latin typeface="Century" pitchFamily="18" charset="0"/>
            </a:endParaRPr>
          </a:p>
        </p:txBody>
      </p:sp>
      <p:sp>
        <p:nvSpPr>
          <p:cNvPr id="11" name="Slide Number Placeholder 10"/>
          <p:cNvSpPr>
            <a:spLocks noGrp="1"/>
          </p:cNvSpPr>
          <p:nvPr>
            <p:ph type="sldNum" sz="quarter" idx="12"/>
          </p:nvPr>
        </p:nvSpPr>
        <p:spPr/>
        <p:txBody>
          <a:bodyPr/>
          <a:lstStyle/>
          <a:p>
            <a:fld id="{B6F15528-21DE-4FAA-801E-634DDDAF4B2B}" type="slidenum">
              <a:rPr lang="en-US" smtClean="0"/>
              <a:pPr/>
              <a:t>49</a:t>
            </a:fld>
            <a:endParaRPr lang="en-US"/>
          </a:p>
        </p:txBody>
      </p:sp>
      <p:sp>
        <p:nvSpPr>
          <p:cNvPr id="12" name="TextBox 11"/>
          <p:cNvSpPr txBox="1"/>
          <p:nvPr/>
        </p:nvSpPr>
        <p:spPr>
          <a:xfrm>
            <a:off x="1219200" y="2920427"/>
            <a:ext cx="5867400" cy="584775"/>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3200" dirty="0" err="1">
                <a:solidFill>
                  <a:srgbClr val="C00000"/>
                </a:solidFill>
                <a:latin typeface="Century" pitchFamily="18" charset="0"/>
              </a:rPr>
              <a:t>data_type</a:t>
            </a:r>
            <a:r>
              <a:rPr lang="en-US" sz="3200" dirty="0">
                <a:solidFill>
                  <a:srgbClr val="0000FF"/>
                </a:solidFill>
                <a:latin typeface="Century" pitchFamily="18" charset="0"/>
              </a:rPr>
              <a:t> variable </a:t>
            </a:r>
            <a:r>
              <a:rPr lang="en-US" sz="3200" dirty="0">
                <a:latin typeface="Century" pitchFamily="18" charset="0"/>
              </a:rPr>
              <a:t>= value;</a:t>
            </a:r>
          </a:p>
        </p:txBody>
      </p:sp>
      <p:sp>
        <p:nvSpPr>
          <p:cNvPr id="14" name="TextBox 13"/>
          <p:cNvSpPr txBox="1"/>
          <p:nvPr/>
        </p:nvSpPr>
        <p:spPr>
          <a:xfrm>
            <a:off x="2667000" y="3657602"/>
            <a:ext cx="3048000" cy="584775"/>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200" dirty="0" err="1">
                <a:solidFill>
                  <a:srgbClr val="C00000"/>
                </a:solidFill>
                <a:latin typeface="Century" pitchFamily="18" charset="0"/>
              </a:rPr>
              <a:t>int</a:t>
            </a:r>
            <a:r>
              <a:rPr lang="en-US" sz="3200" dirty="0">
                <a:latin typeface="Century" pitchFamily="18" charset="0"/>
              </a:rPr>
              <a:t> </a:t>
            </a:r>
            <a:r>
              <a:rPr lang="en-US" sz="3200" dirty="0">
                <a:solidFill>
                  <a:srgbClr val="0000FF"/>
                </a:solidFill>
                <a:latin typeface="Century" pitchFamily="18" charset="0"/>
              </a:rPr>
              <a:t>num</a:t>
            </a:r>
            <a:r>
              <a:rPr lang="en-US" sz="3200" dirty="0">
                <a:latin typeface="Century" pitchFamily="18" charset="0"/>
              </a:rPr>
              <a:t> = </a:t>
            </a:r>
            <a:r>
              <a:rPr lang="en-US" sz="3200" dirty="0">
                <a:solidFill>
                  <a:srgbClr val="FFFF00"/>
                </a:solidFill>
                <a:latin typeface="Century" pitchFamily="18" charset="0"/>
              </a:rPr>
              <a:t>55</a:t>
            </a:r>
            <a:r>
              <a:rPr lang="en-US" sz="3200" dirty="0">
                <a:latin typeface="Century" pitchFamily="18" charset="0"/>
              </a:rPr>
              <a:t>;</a:t>
            </a:r>
          </a:p>
        </p:txBody>
      </p:sp>
      <p:sp>
        <p:nvSpPr>
          <p:cNvPr id="16" name="TextBox 15"/>
          <p:cNvSpPr txBox="1"/>
          <p:nvPr/>
        </p:nvSpPr>
        <p:spPr>
          <a:xfrm>
            <a:off x="685800" y="5435027"/>
            <a:ext cx="7467600" cy="584775"/>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200" dirty="0">
                <a:solidFill>
                  <a:srgbClr val="C00000"/>
                </a:solidFill>
                <a:latin typeface="Century" pitchFamily="18" charset="0"/>
              </a:rPr>
              <a:t>String </a:t>
            </a:r>
            <a:r>
              <a:rPr lang="en-US" sz="3200" dirty="0">
                <a:solidFill>
                  <a:srgbClr val="0000FF"/>
                </a:solidFill>
                <a:latin typeface="Century" pitchFamily="18" charset="0"/>
              </a:rPr>
              <a:t>name</a:t>
            </a:r>
            <a:r>
              <a:rPr lang="en-US" sz="3200" dirty="0">
                <a:solidFill>
                  <a:srgbClr val="C00000"/>
                </a:solidFill>
                <a:latin typeface="Century" pitchFamily="18" charset="0"/>
              </a:rPr>
              <a:t> = </a:t>
            </a:r>
            <a:r>
              <a:rPr lang="en-US" sz="3200" dirty="0">
                <a:latin typeface="Century" pitchFamily="18" charset="0"/>
              </a:rPr>
              <a:t>new</a:t>
            </a:r>
            <a:r>
              <a:rPr lang="en-US" sz="3200" dirty="0">
                <a:solidFill>
                  <a:srgbClr val="C00000"/>
                </a:solidFill>
                <a:latin typeface="Century" pitchFamily="18" charset="0"/>
              </a:rPr>
              <a:t> </a:t>
            </a:r>
            <a:r>
              <a:rPr lang="en-US" sz="3200" dirty="0">
                <a:latin typeface="Century" pitchFamily="18" charset="0"/>
              </a:rPr>
              <a:t>String(“ARUN”);</a:t>
            </a:r>
          </a:p>
        </p:txBody>
      </p:sp>
      <p:sp>
        <p:nvSpPr>
          <p:cNvPr id="17" name="TextBox 16"/>
          <p:cNvSpPr txBox="1"/>
          <p:nvPr/>
        </p:nvSpPr>
        <p:spPr>
          <a:xfrm>
            <a:off x="304800" y="4673027"/>
            <a:ext cx="8534400" cy="584775"/>
          </a:xfrm>
          <a:prstGeom prst="rect">
            <a:avLst/>
          </a:pr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3200" dirty="0" err="1">
                <a:solidFill>
                  <a:srgbClr val="C00000"/>
                </a:solidFill>
                <a:latin typeface="Century" pitchFamily="18" charset="0"/>
              </a:rPr>
              <a:t>data_type</a:t>
            </a:r>
            <a:r>
              <a:rPr lang="en-US" sz="3200" dirty="0">
                <a:solidFill>
                  <a:srgbClr val="0000FF"/>
                </a:solidFill>
                <a:latin typeface="Century" pitchFamily="18" charset="0"/>
              </a:rPr>
              <a:t> variable </a:t>
            </a:r>
            <a:r>
              <a:rPr lang="en-US" sz="3200" dirty="0">
                <a:latin typeface="Century" pitchFamily="18" charset="0"/>
              </a:rPr>
              <a:t>= </a:t>
            </a:r>
            <a:r>
              <a:rPr lang="en-US" sz="3200" dirty="0">
                <a:solidFill>
                  <a:srgbClr val="C00000"/>
                </a:solidFill>
                <a:latin typeface="Century" pitchFamily="18" charset="0"/>
              </a:rPr>
              <a:t>new</a:t>
            </a:r>
            <a:r>
              <a:rPr lang="en-US" sz="3200" dirty="0">
                <a:latin typeface="Century" pitchFamily="18" charset="0"/>
              </a:rPr>
              <a:t> </a:t>
            </a:r>
            <a:r>
              <a:rPr lang="en-US" sz="3200" dirty="0" err="1">
                <a:solidFill>
                  <a:schemeClr val="accent5">
                    <a:lumMod val="50000"/>
                  </a:schemeClr>
                </a:solidFill>
                <a:latin typeface="Century" pitchFamily="18" charset="0"/>
              </a:rPr>
              <a:t>data_type</a:t>
            </a:r>
            <a:r>
              <a:rPr lang="en-US" sz="3200" dirty="0">
                <a:latin typeface="Century" pitchFamily="18" charset="0"/>
              </a:rPr>
              <a:t>(value);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14" name="Rectangle 13"/>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6" name="TextBox 15"/>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7" name="TextBox 16"/>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8"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9" name="Title 3"/>
          <p:cNvSpPr txBox="1">
            <a:spLocks/>
          </p:cNvSpPr>
          <p:nvPr/>
        </p:nvSpPr>
        <p:spPr>
          <a:xfrm>
            <a:off x="0" y="0"/>
            <a:ext cx="7162800" cy="12954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Power</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of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pSp>
        <p:nvGrpSpPr>
          <p:cNvPr id="15" name="Group 14"/>
          <p:cNvGrpSpPr/>
          <p:nvPr/>
        </p:nvGrpSpPr>
        <p:grpSpPr>
          <a:xfrm>
            <a:off x="304800" y="1676400"/>
            <a:ext cx="8487212" cy="3505200"/>
            <a:chOff x="304800" y="1676400"/>
            <a:chExt cx="8487212" cy="3505200"/>
          </a:xfrm>
        </p:grpSpPr>
        <p:pic>
          <p:nvPicPr>
            <p:cNvPr id="365570" name="Picture 2" descr="F:\Arun\JAVA Jan\today\Java-3-Billion.png"/>
            <p:cNvPicPr>
              <a:picLocks noChangeAspect="1" noChangeArrowheads="1"/>
            </p:cNvPicPr>
            <p:nvPr/>
          </p:nvPicPr>
          <p:blipFill>
            <a:blip r:embed="rId3" cstate="print"/>
            <a:srcRect/>
            <a:stretch>
              <a:fillRect/>
            </a:stretch>
          </p:blipFill>
          <p:spPr bwMode="auto">
            <a:xfrm>
              <a:off x="304800" y="1676400"/>
              <a:ext cx="8487212"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p:cNvSpPr txBox="1"/>
            <p:nvPr/>
          </p:nvSpPr>
          <p:spPr>
            <a:xfrm>
              <a:off x="685800" y="2895600"/>
              <a:ext cx="7696200" cy="1200329"/>
            </a:xfrm>
            <a:prstGeom prst="rect">
              <a:avLst/>
            </a:prstGeom>
            <a:solidFill>
              <a:schemeClr val="bg1"/>
            </a:solidFill>
          </p:spPr>
          <p:txBody>
            <a:bodyPr wrap="square" rtlCol="0">
              <a:spAutoFit/>
            </a:bodyPr>
            <a:lstStyle/>
            <a:p>
              <a:pPr algn="just"/>
              <a:r>
                <a:rPr lang="en-US" sz="2400" dirty="0">
                  <a:latin typeface="Baskerville Old Face" pitchFamily="18" charset="0"/>
                  <a:cs typeface="Aharoni" pitchFamily="2" charset="-79"/>
                </a:rPr>
                <a:t>Computers, Printers, Routers, Cell Phones, BlackBerry, Kindle, Parking Meters, Public Transportation Passes, ATMs, Credit Cards, Home Security Systems, Cable </a:t>
              </a:r>
              <a:r>
                <a:rPr lang="en-US" sz="2400" dirty="0" err="1">
                  <a:latin typeface="Baskerville Old Face" pitchFamily="18" charset="0"/>
                  <a:cs typeface="Aharoni" pitchFamily="2" charset="-79"/>
                </a:rPr>
                <a:t>Boxez</a:t>
              </a:r>
              <a:r>
                <a:rPr lang="en-US" sz="2400" dirty="0">
                  <a:latin typeface="Baskerville Old Face" pitchFamily="18" charset="0"/>
                  <a:cs typeface="Aharoni" pitchFamily="2" charset="-79"/>
                </a:rPr>
                <a:t>, TVs …</a:t>
              </a:r>
              <a:endParaRPr lang="en-IN" sz="2400" dirty="0">
                <a:latin typeface="Baskerville Old Face" pitchFamily="18" charset="0"/>
                <a:cs typeface="Aharoni" pitchFamily="2" charset="-79"/>
              </a:endParaRPr>
            </a:p>
          </p:txBody>
        </p:sp>
      </p:grpSp>
      <p:sp>
        <p:nvSpPr>
          <p:cNvPr id="4" name="Slide Number Placeholder 3">
            <a:extLst>
              <a:ext uri="{FF2B5EF4-FFF2-40B4-BE49-F238E27FC236}">
                <a16:creationId xmlns:a16="http://schemas.microsoft.com/office/drawing/2014/main" id="{04A46DED-8E3F-4542-B15B-549C2F84B2BC}"/>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3" name="Content Placeholder 12"/>
          <p:cNvSpPr>
            <a:spLocks noGrp="1"/>
          </p:cNvSpPr>
          <p:nvPr>
            <p:ph idx="1"/>
          </p:nvPr>
        </p:nvSpPr>
        <p:spPr>
          <a:xfrm>
            <a:off x="457201" y="1600203"/>
            <a:ext cx="8229600" cy="2285999"/>
          </a:xfrm>
        </p:spPr>
        <p:txBody>
          <a:bodyPr>
            <a:normAutofit fontScale="92500" lnSpcReduction="10000"/>
          </a:bodyPr>
          <a:lstStyle/>
          <a:p>
            <a:r>
              <a:rPr lang="en-US" dirty="0">
                <a:solidFill>
                  <a:srgbClr val="000000"/>
                </a:solidFill>
                <a:latin typeface="Century" pitchFamily="18" charset="0"/>
                <a:ea typeface="Arial"/>
                <a:cs typeface="Arial"/>
                <a:sym typeface="Arial"/>
              </a:rPr>
              <a:t>Primitive Data Type</a:t>
            </a:r>
          </a:p>
          <a:p>
            <a:pPr lvl="1"/>
            <a:r>
              <a:rPr lang="en-US" dirty="0">
                <a:solidFill>
                  <a:srgbClr val="000000"/>
                </a:solidFill>
                <a:latin typeface="Century" pitchFamily="18" charset="0"/>
                <a:ea typeface="Arial"/>
                <a:cs typeface="Arial"/>
                <a:sym typeface="Arial"/>
              </a:rPr>
              <a:t>Primitives are like the cups at the Coffee-House</a:t>
            </a:r>
          </a:p>
          <a:p>
            <a:pPr lvl="1"/>
            <a:r>
              <a:rPr lang="en-US" dirty="0">
                <a:solidFill>
                  <a:srgbClr val="000000"/>
                </a:solidFill>
                <a:latin typeface="Century" pitchFamily="18" charset="0"/>
                <a:ea typeface="Arial"/>
                <a:cs typeface="Arial"/>
                <a:sym typeface="Arial"/>
              </a:rPr>
              <a:t>Comes in different sizes and each has name like small , big, medium</a:t>
            </a:r>
            <a:endParaRPr lang="en-US" dirty="0">
              <a:latin typeface="Century" pitchFamily="18" charset="0"/>
            </a:endParaRPr>
          </a:p>
        </p:txBody>
      </p:sp>
      <p:sp>
        <p:nvSpPr>
          <p:cNvPr id="18" name="Slide Number Placeholder 17"/>
          <p:cNvSpPr>
            <a:spLocks noGrp="1"/>
          </p:cNvSpPr>
          <p:nvPr>
            <p:ph type="sldNum" sz="quarter" idx="12"/>
          </p:nvPr>
        </p:nvSpPr>
        <p:spPr>
          <a:xfrm>
            <a:off x="6553201" y="6492877"/>
            <a:ext cx="2133600" cy="365125"/>
          </a:xfrm>
        </p:spPr>
        <p:txBody>
          <a:bodyPr/>
          <a:lstStyle/>
          <a:p>
            <a:fld id="{B6F15528-21DE-4FAA-801E-634DDDAF4B2B}" type="slidenum">
              <a:rPr lang="en-US" smtClean="0"/>
              <a:pPr/>
              <a:t>50</a:t>
            </a:fld>
            <a:endParaRPr lang="en-US"/>
          </a:p>
        </p:txBody>
      </p:sp>
      <p:sp>
        <p:nvSpPr>
          <p:cNvPr id="2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Primitive </a:t>
            </a:r>
            <a:r>
              <a:rPr lang="en-US" sz="5400" dirty="0" err="1">
                <a:solidFill>
                  <a:schemeClr val="accent1">
                    <a:lumMod val="75000"/>
                  </a:schemeClr>
                </a:solidFill>
              </a:rPr>
              <a:t>Datatype</a:t>
            </a:r>
            <a:endParaRPr lang="en-US" sz="5400" dirty="0">
              <a:solidFill>
                <a:schemeClr val="accent1">
                  <a:lumMod val="75000"/>
                </a:schemeClr>
              </a:solidFill>
            </a:endParaRPr>
          </a:p>
        </p:txBody>
      </p:sp>
      <p:grpSp>
        <p:nvGrpSpPr>
          <p:cNvPr id="22" name="Group 30"/>
          <p:cNvGrpSpPr/>
          <p:nvPr/>
        </p:nvGrpSpPr>
        <p:grpSpPr>
          <a:xfrm>
            <a:off x="2895600" y="4800600"/>
            <a:ext cx="609600" cy="762000"/>
            <a:chOff x="5791200" y="2209800"/>
            <a:chExt cx="1219200" cy="1524000"/>
          </a:xfrm>
          <a:solidFill>
            <a:schemeClr val="accent3">
              <a:lumMod val="75000"/>
            </a:schemeClr>
          </a:solidFill>
        </p:grpSpPr>
        <p:sp>
          <p:nvSpPr>
            <p:cNvPr id="24" name="Oval 23"/>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25" name="Trapezoid 24"/>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nvGrpSpPr>
          <p:cNvPr id="27" name="Group 27"/>
          <p:cNvGrpSpPr/>
          <p:nvPr/>
        </p:nvGrpSpPr>
        <p:grpSpPr>
          <a:xfrm>
            <a:off x="5943601" y="5257800"/>
            <a:ext cx="685800" cy="914400"/>
            <a:chOff x="5791200" y="2209800"/>
            <a:chExt cx="1219200" cy="1524000"/>
          </a:xfrm>
          <a:solidFill>
            <a:schemeClr val="accent2">
              <a:lumMod val="75000"/>
            </a:schemeClr>
          </a:solidFill>
        </p:grpSpPr>
        <p:sp>
          <p:nvSpPr>
            <p:cNvPr id="29" name="Oval 28"/>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30" name="Trapezoid 29"/>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nvGrpSpPr>
          <p:cNvPr id="32" name="Group 24"/>
          <p:cNvGrpSpPr/>
          <p:nvPr/>
        </p:nvGrpSpPr>
        <p:grpSpPr>
          <a:xfrm>
            <a:off x="6705600" y="3962400"/>
            <a:ext cx="838200" cy="1066800"/>
            <a:chOff x="5791200" y="2209800"/>
            <a:chExt cx="1219200" cy="1524000"/>
          </a:xfrm>
          <a:solidFill>
            <a:schemeClr val="accent2">
              <a:lumMod val="60000"/>
              <a:lumOff val="40000"/>
            </a:schemeClr>
          </a:solidFill>
        </p:grpSpPr>
        <p:sp>
          <p:nvSpPr>
            <p:cNvPr id="34" name="Oval 33"/>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35" name="Trapezoid 34"/>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nvGrpSpPr>
          <p:cNvPr id="38" name="Group 45"/>
          <p:cNvGrpSpPr/>
          <p:nvPr/>
        </p:nvGrpSpPr>
        <p:grpSpPr>
          <a:xfrm>
            <a:off x="4267201" y="4191000"/>
            <a:ext cx="1371600" cy="1752600"/>
            <a:chOff x="5791200" y="2209800"/>
            <a:chExt cx="1219200" cy="1524000"/>
          </a:xfrm>
          <a:solidFill>
            <a:schemeClr val="bg1">
              <a:lumMod val="50000"/>
            </a:schemeClr>
          </a:solidFill>
        </p:grpSpPr>
        <p:sp>
          <p:nvSpPr>
            <p:cNvPr id="39" name="Oval 38"/>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40" name="Trapezoid 39"/>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nvGrpSpPr>
          <p:cNvPr id="50" name="Group 17"/>
          <p:cNvGrpSpPr/>
          <p:nvPr/>
        </p:nvGrpSpPr>
        <p:grpSpPr>
          <a:xfrm>
            <a:off x="914400" y="4724400"/>
            <a:ext cx="1219200" cy="1524000"/>
            <a:chOff x="5791200" y="2209800"/>
            <a:chExt cx="1219200" cy="1524000"/>
          </a:xfrm>
          <a:solidFill>
            <a:schemeClr val="accent6">
              <a:lumMod val="50000"/>
            </a:schemeClr>
          </a:solidFill>
        </p:grpSpPr>
        <p:sp>
          <p:nvSpPr>
            <p:cNvPr id="51" name="Oval 50"/>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52" name="Trapezoid 51"/>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Primitive </a:t>
            </a:r>
            <a:r>
              <a:rPr lang="en-US" sz="5400" dirty="0" err="1">
                <a:solidFill>
                  <a:schemeClr val="accent1">
                    <a:lumMod val="75000"/>
                  </a:schemeClr>
                </a:solidFill>
              </a:rPr>
              <a:t>Datatype</a:t>
            </a:r>
            <a:endParaRPr lang="en-US" sz="5400" dirty="0">
              <a:solidFill>
                <a:schemeClr val="accent1">
                  <a:lumMod val="75000"/>
                </a:schemeClr>
              </a:solidFill>
            </a:endParaRPr>
          </a:p>
        </p:txBody>
      </p:sp>
      <p:sp>
        <p:nvSpPr>
          <p:cNvPr id="37" name="Slide Number Placeholder 36"/>
          <p:cNvSpPr>
            <a:spLocks noGrp="1"/>
          </p:cNvSpPr>
          <p:nvPr>
            <p:ph type="sldNum" sz="quarter" idx="12"/>
          </p:nvPr>
        </p:nvSpPr>
        <p:spPr>
          <a:xfrm>
            <a:off x="6553201" y="6492877"/>
            <a:ext cx="2133600" cy="365125"/>
          </a:xfrm>
        </p:spPr>
        <p:txBody>
          <a:bodyPr/>
          <a:lstStyle/>
          <a:p>
            <a:fld id="{B6F15528-21DE-4FAA-801E-634DDDAF4B2B}" type="slidenum">
              <a:rPr lang="en-US" smtClean="0"/>
              <a:pPr/>
              <a:t>51</a:t>
            </a:fld>
            <a:endParaRPr lang="en-US"/>
          </a:p>
        </p:txBody>
      </p:sp>
      <p:grpSp>
        <p:nvGrpSpPr>
          <p:cNvPr id="66" name="Group 65"/>
          <p:cNvGrpSpPr/>
          <p:nvPr/>
        </p:nvGrpSpPr>
        <p:grpSpPr>
          <a:xfrm>
            <a:off x="152401" y="1524000"/>
            <a:ext cx="8534400" cy="4800600"/>
            <a:chOff x="76200" y="1524000"/>
            <a:chExt cx="8534400" cy="4800600"/>
          </a:xfrm>
        </p:grpSpPr>
        <p:cxnSp>
          <p:nvCxnSpPr>
            <p:cNvPr id="77" name="Straight Arrow Connector 76"/>
            <p:cNvCxnSpPr>
              <a:stCxn id="52" idx="2"/>
            </p:cNvCxnSpPr>
            <p:nvPr/>
          </p:nvCxnSpPr>
          <p:spPr>
            <a:xfrm flipH="1">
              <a:off x="458128" y="3886200"/>
              <a:ext cx="1446872" cy="11430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52" idx="2"/>
            </p:cNvCxnSpPr>
            <p:nvPr/>
          </p:nvCxnSpPr>
          <p:spPr>
            <a:xfrm flipH="1">
              <a:off x="1143928" y="3886200"/>
              <a:ext cx="761072" cy="9906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39" idx="0"/>
            </p:cNvCxnSpPr>
            <p:nvPr/>
          </p:nvCxnSpPr>
          <p:spPr>
            <a:xfrm>
              <a:off x="1905000" y="3886200"/>
              <a:ext cx="190500" cy="80146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1905000" y="3886200"/>
              <a:ext cx="1220128" cy="6858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53" idx="2"/>
            </p:cNvCxnSpPr>
            <p:nvPr/>
          </p:nvCxnSpPr>
          <p:spPr>
            <a:xfrm flipH="1">
              <a:off x="4649128" y="3886200"/>
              <a:ext cx="684872" cy="5334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334000" y="3886200"/>
              <a:ext cx="610528" cy="3810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65"/>
            <p:cNvGrpSpPr/>
            <p:nvPr/>
          </p:nvGrpSpPr>
          <p:grpSpPr>
            <a:xfrm>
              <a:off x="76200" y="4953000"/>
              <a:ext cx="710451" cy="1371600"/>
              <a:chOff x="76200" y="4953000"/>
              <a:chExt cx="710451" cy="1371600"/>
            </a:xfrm>
          </p:grpSpPr>
          <p:grpSp>
            <p:nvGrpSpPr>
              <p:cNvPr id="6" name="Group 30"/>
              <p:cNvGrpSpPr/>
              <p:nvPr/>
            </p:nvGrpSpPr>
            <p:grpSpPr>
              <a:xfrm>
                <a:off x="109725" y="5562600"/>
                <a:ext cx="609600" cy="762000"/>
                <a:chOff x="5791200" y="2209800"/>
                <a:chExt cx="1219200" cy="1524000"/>
              </a:xfrm>
              <a:solidFill>
                <a:schemeClr val="accent2">
                  <a:lumMod val="50000"/>
                </a:schemeClr>
              </a:solidFill>
            </p:grpSpPr>
            <p:sp>
              <p:nvSpPr>
                <p:cNvPr id="32" name="Oval 31"/>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33" name="Trapezoid 32"/>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36" name="Rectangle 35"/>
              <p:cNvSpPr/>
              <p:nvPr/>
            </p:nvSpPr>
            <p:spPr>
              <a:xfrm>
                <a:off x="76200" y="4953000"/>
                <a:ext cx="710451" cy="646331"/>
              </a:xfrm>
              <a:prstGeom prst="rect">
                <a:avLst/>
              </a:prstGeom>
            </p:spPr>
            <p:txBody>
              <a:bodyPr wrap="none">
                <a:spAutoFit/>
              </a:bodyPr>
              <a:lstStyle/>
              <a:p>
                <a:pPr algn="ctr"/>
                <a:r>
                  <a:rPr lang="en-US" dirty="0">
                    <a:latin typeface="Century" pitchFamily="18" charset="0"/>
                  </a:rPr>
                  <a:t>byte</a:t>
                </a:r>
              </a:p>
              <a:p>
                <a:pPr algn="ctr"/>
                <a:r>
                  <a:rPr lang="en-US" dirty="0">
                    <a:latin typeface="Century" pitchFamily="18" charset="0"/>
                  </a:rPr>
                  <a:t>8bits</a:t>
                </a:r>
              </a:p>
            </p:txBody>
          </p:sp>
        </p:grpSp>
        <p:grpSp>
          <p:nvGrpSpPr>
            <p:cNvPr id="11" name="Group 66"/>
            <p:cNvGrpSpPr/>
            <p:nvPr/>
          </p:nvGrpSpPr>
          <p:grpSpPr>
            <a:xfrm>
              <a:off x="764405" y="4800600"/>
              <a:ext cx="838691" cy="1524000"/>
              <a:chOff x="764405" y="4800600"/>
              <a:chExt cx="838691" cy="1524000"/>
            </a:xfrm>
          </p:grpSpPr>
          <p:grpSp>
            <p:nvGrpSpPr>
              <p:cNvPr id="12" name="Group 27"/>
              <p:cNvGrpSpPr/>
              <p:nvPr/>
            </p:nvGrpSpPr>
            <p:grpSpPr>
              <a:xfrm>
                <a:off x="838200" y="5410200"/>
                <a:ext cx="685800" cy="914400"/>
                <a:chOff x="5791200" y="2209800"/>
                <a:chExt cx="1219200" cy="1524000"/>
              </a:xfrm>
              <a:solidFill>
                <a:schemeClr val="accent2">
                  <a:lumMod val="75000"/>
                </a:schemeClr>
              </a:solidFill>
            </p:grpSpPr>
            <p:sp>
              <p:nvSpPr>
                <p:cNvPr id="29" name="Oval 28"/>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30" name="Trapezoid 29"/>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38" name="Rectangle 37"/>
              <p:cNvSpPr/>
              <p:nvPr/>
            </p:nvSpPr>
            <p:spPr>
              <a:xfrm>
                <a:off x="764405" y="4800600"/>
                <a:ext cx="838691" cy="646331"/>
              </a:xfrm>
              <a:prstGeom prst="rect">
                <a:avLst/>
              </a:prstGeom>
            </p:spPr>
            <p:txBody>
              <a:bodyPr wrap="none">
                <a:spAutoFit/>
              </a:bodyPr>
              <a:lstStyle/>
              <a:p>
                <a:pPr algn="ctr"/>
                <a:r>
                  <a:rPr lang="en-US" dirty="0">
                    <a:latin typeface="Century" pitchFamily="18" charset="0"/>
                  </a:rPr>
                  <a:t>short </a:t>
                </a:r>
              </a:p>
              <a:p>
                <a:pPr algn="ctr"/>
                <a:r>
                  <a:rPr lang="en-US" dirty="0">
                    <a:latin typeface="Century" pitchFamily="18" charset="0"/>
                  </a:rPr>
                  <a:t>16bits</a:t>
                </a:r>
              </a:p>
            </p:txBody>
          </p:sp>
        </p:grpSp>
        <p:grpSp>
          <p:nvGrpSpPr>
            <p:cNvPr id="13" name="Group 67"/>
            <p:cNvGrpSpPr/>
            <p:nvPr/>
          </p:nvGrpSpPr>
          <p:grpSpPr>
            <a:xfrm>
              <a:off x="1676400" y="4687669"/>
              <a:ext cx="838200" cy="1636931"/>
              <a:chOff x="1676400" y="4687669"/>
              <a:chExt cx="838200" cy="1636931"/>
            </a:xfrm>
          </p:grpSpPr>
          <p:grpSp>
            <p:nvGrpSpPr>
              <p:cNvPr id="14" name="Group 24"/>
              <p:cNvGrpSpPr/>
              <p:nvPr/>
            </p:nvGrpSpPr>
            <p:grpSpPr>
              <a:xfrm>
                <a:off x="1676400" y="5257800"/>
                <a:ext cx="838200" cy="1066800"/>
                <a:chOff x="5791200" y="2209800"/>
                <a:chExt cx="1219200" cy="1524000"/>
              </a:xfrm>
              <a:solidFill>
                <a:schemeClr val="accent2">
                  <a:lumMod val="60000"/>
                  <a:lumOff val="40000"/>
                </a:schemeClr>
              </a:solidFill>
            </p:grpSpPr>
            <p:sp>
              <p:nvSpPr>
                <p:cNvPr id="26" name="Oval 25"/>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27" name="Trapezoid 26"/>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39" name="Rectangle 38"/>
              <p:cNvSpPr/>
              <p:nvPr/>
            </p:nvSpPr>
            <p:spPr>
              <a:xfrm>
                <a:off x="1676400" y="4687669"/>
                <a:ext cx="838200" cy="646331"/>
              </a:xfrm>
              <a:prstGeom prst="rect">
                <a:avLst/>
              </a:prstGeom>
            </p:spPr>
            <p:txBody>
              <a:bodyPr wrap="square">
                <a:spAutoFit/>
              </a:bodyPr>
              <a:lstStyle/>
              <a:p>
                <a:pPr algn="ctr"/>
                <a:r>
                  <a:rPr lang="en-US" dirty="0" err="1">
                    <a:latin typeface="Century" pitchFamily="18" charset="0"/>
                  </a:rPr>
                  <a:t>int</a:t>
                </a:r>
                <a:r>
                  <a:rPr lang="en-US" dirty="0">
                    <a:latin typeface="Century" pitchFamily="18" charset="0"/>
                  </a:rPr>
                  <a:t> </a:t>
                </a:r>
              </a:p>
              <a:p>
                <a:pPr algn="ctr"/>
                <a:r>
                  <a:rPr lang="en-US" dirty="0">
                    <a:latin typeface="Century" pitchFamily="18" charset="0"/>
                  </a:rPr>
                  <a:t>32bits</a:t>
                </a:r>
              </a:p>
            </p:txBody>
          </p:sp>
        </p:grpSp>
        <p:grpSp>
          <p:nvGrpSpPr>
            <p:cNvPr id="15" name="Group 68"/>
            <p:cNvGrpSpPr/>
            <p:nvPr/>
          </p:nvGrpSpPr>
          <p:grpSpPr>
            <a:xfrm>
              <a:off x="2667000" y="4495800"/>
              <a:ext cx="914400" cy="1828800"/>
              <a:chOff x="2667000" y="4495800"/>
              <a:chExt cx="914400" cy="1828800"/>
            </a:xfrm>
          </p:grpSpPr>
          <p:grpSp>
            <p:nvGrpSpPr>
              <p:cNvPr id="16" name="Group 21"/>
              <p:cNvGrpSpPr/>
              <p:nvPr/>
            </p:nvGrpSpPr>
            <p:grpSpPr>
              <a:xfrm>
                <a:off x="2667000" y="5105400"/>
                <a:ext cx="914400" cy="1219200"/>
                <a:chOff x="5791200" y="2209800"/>
                <a:chExt cx="1219200" cy="1524000"/>
              </a:xfrm>
              <a:solidFill>
                <a:schemeClr val="accent2">
                  <a:lumMod val="40000"/>
                  <a:lumOff val="60000"/>
                </a:schemeClr>
              </a:solidFill>
            </p:grpSpPr>
            <p:sp>
              <p:nvSpPr>
                <p:cNvPr id="23" name="Oval 22"/>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24" name="Trapezoid 23"/>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40" name="Rectangle 39"/>
              <p:cNvSpPr/>
              <p:nvPr/>
            </p:nvSpPr>
            <p:spPr>
              <a:xfrm>
                <a:off x="2667000" y="4495800"/>
                <a:ext cx="914400" cy="646331"/>
              </a:xfrm>
              <a:prstGeom prst="rect">
                <a:avLst/>
              </a:prstGeom>
            </p:spPr>
            <p:txBody>
              <a:bodyPr wrap="square">
                <a:spAutoFit/>
              </a:bodyPr>
              <a:lstStyle/>
              <a:p>
                <a:pPr algn="ctr"/>
                <a:r>
                  <a:rPr lang="en-US" dirty="0">
                    <a:latin typeface="Century" pitchFamily="18" charset="0"/>
                  </a:rPr>
                  <a:t>long </a:t>
                </a:r>
              </a:p>
              <a:p>
                <a:pPr algn="ctr"/>
                <a:r>
                  <a:rPr lang="en-US" dirty="0">
                    <a:latin typeface="Century" pitchFamily="18" charset="0"/>
                  </a:rPr>
                  <a:t>64bits</a:t>
                </a:r>
              </a:p>
            </p:txBody>
          </p:sp>
        </p:grpSp>
        <p:grpSp>
          <p:nvGrpSpPr>
            <p:cNvPr id="17" name="Group 58"/>
            <p:cNvGrpSpPr/>
            <p:nvPr/>
          </p:nvGrpSpPr>
          <p:grpSpPr>
            <a:xfrm>
              <a:off x="4114800" y="4343400"/>
              <a:ext cx="1066800" cy="1981200"/>
              <a:chOff x="4419600" y="4343400"/>
              <a:chExt cx="1066800" cy="1981200"/>
            </a:xfrm>
          </p:grpSpPr>
          <p:grpSp>
            <p:nvGrpSpPr>
              <p:cNvPr id="18" name="Group 18"/>
              <p:cNvGrpSpPr/>
              <p:nvPr/>
            </p:nvGrpSpPr>
            <p:grpSpPr>
              <a:xfrm>
                <a:off x="4419600" y="4953000"/>
                <a:ext cx="1066800" cy="1371600"/>
                <a:chOff x="5791200" y="2209800"/>
                <a:chExt cx="1219200" cy="1524000"/>
              </a:xfrm>
              <a:solidFill>
                <a:schemeClr val="accent4">
                  <a:lumMod val="75000"/>
                </a:schemeClr>
              </a:solidFill>
            </p:grpSpPr>
            <p:sp>
              <p:nvSpPr>
                <p:cNvPr id="20" name="Oval 19"/>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21" name="Trapezoid 20"/>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41" name="Rectangle 40"/>
              <p:cNvSpPr/>
              <p:nvPr/>
            </p:nvSpPr>
            <p:spPr>
              <a:xfrm>
                <a:off x="4419600" y="4343400"/>
                <a:ext cx="1066800" cy="646331"/>
              </a:xfrm>
              <a:prstGeom prst="rect">
                <a:avLst/>
              </a:prstGeom>
            </p:spPr>
            <p:txBody>
              <a:bodyPr wrap="square">
                <a:spAutoFit/>
              </a:bodyPr>
              <a:lstStyle/>
              <a:p>
                <a:pPr algn="ctr"/>
                <a:r>
                  <a:rPr lang="en-US" dirty="0">
                    <a:latin typeface="Century" pitchFamily="18" charset="0"/>
                  </a:rPr>
                  <a:t>float </a:t>
                </a:r>
              </a:p>
              <a:p>
                <a:pPr algn="ctr"/>
                <a:r>
                  <a:rPr lang="en-US" dirty="0">
                    <a:latin typeface="Century" pitchFamily="18" charset="0"/>
                  </a:rPr>
                  <a:t>32bits</a:t>
                </a:r>
              </a:p>
            </p:txBody>
          </p:sp>
        </p:grpSp>
        <p:grpSp>
          <p:nvGrpSpPr>
            <p:cNvPr id="19" name="Group 71"/>
            <p:cNvGrpSpPr/>
            <p:nvPr/>
          </p:nvGrpSpPr>
          <p:grpSpPr>
            <a:xfrm>
              <a:off x="5334000" y="4191000"/>
              <a:ext cx="1219200" cy="2133600"/>
              <a:chOff x="5334000" y="4191000"/>
              <a:chExt cx="1219200" cy="2133600"/>
            </a:xfrm>
          </p:grpSpPr>
          <p:grpSp>
            <p:nvGrpSpPr>
              <p:cNvPr id="22" name="Group 17"/>
              <p:cNvGrpSpPr/>
              <p:nvPr/>
            </p:nvGrpSpPr>
            <p:grpSpPr>
              <a:xfrm>
                <a:off x="5334000" y="4800600"/>
                <a:ext cx="1219200" cy="1524000"/>
                <a:chOff x="5791200" y="2209800"/>
                <a:chExt cx="1219200" cy="1524000"/>
              </a:xfrm>
              <a:solidFill>
                <a:schemeClr val="accent4">
                  <a:lumMod val="60000"/>
                  <a:lumOff val="40000"/>
                </a:schemeClr>
              </a:solidFill>
            </p:grpSpPr>
            <p:sp>
              <p:nvSpPr>
                <p:cNvPr id="56" name="Oval 55"/>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55" name="Trapezoid 54"/>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42" name="Rectangle 41"/>
              <p:cNvSpPr/>
              <p:nvPr/>
            </p:nvSpPr>
            <p:spPr>
              <a:xfrm>
                <a:off x="5334000" y="4191000"/>
                <a:ext cx="1219200" cy="646331"/>
              </a:xfrm>
              <a:prstGeom prst="rect">
                <a:avLst/>
              </a:prstGeom>
            </p:spPr>
            <p:txBody>
              <a:bodyPr wrap="square">
                <a:spAutoFit/>
              </a:bodyPr>
              <a:lstStyle/>
              <a:p>
                <a:pPr algn="ctr"/>
                <a:r>
                  <a:rPr lang="en-US" dirty="0">
                    <a:latin typeface="Century" pitchFamily="18" charset="0"/>
                  </a:rPr>
                  <a:t>double</a:t>
                </a:r>
              </a:p>
              <a:p>
                <a:pPr algn="ctr"/>
                <a:r>
                  <a:rPr lang="en-US" dirty="0">
                    <a:latin typeface="Century" pitchFamily="18" charset="0"/>
                  </a:rPr>
                  <a:t>64bits</a:t>
                </a:r>
              </a:p>
            </p:txBody>
          </p:sp>
        </p:grpSp>
        <p:grpSp>
          <p:nvGrpSpPr>
            <p:cNvPr id="25" name="Group 60"/>
            <p:cNvGrpSpPr/>
            <p:nvPr/>
          </p:nvGrpSpPr>
          <p:grpSpPr>
            <a:xfrm>
              <a:off x="7162800" y="3962400"/>
              <a:ext cx="1371600" cy="2362200"/>
              <a:chOff x="7162800" y="3962400"/>
              <a:chExt cx="1371600" cy="2362200"/>
            </a:xfrm>
          </p:grpSpPr>
          <p:sp>
            <p:nvSpPr>
              <p:cNvPr id="44" name="Rectangle 43"/>
              <p:cNvSpPr/>
              <p:nvPr/>
            </p:nvSpPr>
            <p:spPr>
              <a:xfrm>
                <a:off x="7164656" y="3962400"/>
                <a:ext cx="1369744" cy="646331"/>
              </a:xfrm>
              <a:prstGeom prst="rect">
                <a:avLst/>
              </a:prstGeom>
            </p:spPr>
            <p:txBody>
              <a:bodyPr wrap="square">
                <a:spAutoFit/>
              </a:bodyPr>
              <a:lstStyle/>
              <a:p>
                <a:pPr algn="ctr"/>
                <a:r>
                  <a:rPr lang="en-US" dirty="0">
                    <a:latin typeface="Century" pitchFamily="18" charset="0"/>
                  </a:rPr>
                  <a:t>char </a:t>
                </a:r>
              </a:p>
              <a:p>
                <a:pPr algn="ctr"/>
                <a:r>
                  <a:rPr lang="en-US" dirty="0">
                    <a:latin typeface="Century" pitchFamily="18" charset="0"/>
                  </a:rPr>
                  <a:t>16bits</a:t>
                </a:r>
              </a:p>
            </p:txBody>
          </p:sp>
          <p:grpSp>
            <p:nvGrpSpPr>
              <p:cNvPr id="28" name="Group 45"/>
              <p:cNvGrpSpPr/>
              <p:nvPr/>
            </p:nvGrpSpPr>
            <p:grpSpPr>
              <a:xfrm>
                <a:off x="7162800" y="4572000"/>
                <a:ext cx="1371600" cy="1752600"/>
                <a:chOff x="5791200" y="2209800"/>
                <a:chExt cx="1219200" cy="1524000"/>
              </a:xfrm>
              <a:solidFill>
                <a:schemeClr val="bg1">
                  <a:lumMod val="50000"/>
                </a:schemeClr>
              </a:solidFill>
            </p:grpSpPr>
            <p:sp>
              <p:nvSpPr>
                <p:cNvPr id="48" name="Oval 47"/>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49" name="Trapezoid 48"/>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sp>
          <p:nvSpPr>
            <p:cNvPr id="47" name="TextBox 46"/>
            <p:cNvSpPr txBox="1"/>
            <p:nvPr/>
          </p:nvSpPr>
          <p:spPr>
            <a:xfrm>
              <a:off x="4419600" y="1524000"/>
              <a:ext cx="3276600" cy="369332"/>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Primitive Data Type</a:t>
              </a:r>
              <a:endParaRPr lang="en-IN" dirty="0">
                <a:solidFill>
                  <a:schemeClr val="bg1"/>
                </a:solidFill>
                <a:latin typeface="Century" pitchFamily="18" charset="0"/>
              </a:endParaRPr>
            </a:p>
          </p:txBody>
        </p:sp>
        <p:sp>
          <p:nvSpPr>
            <p:cNvPr id="50" name="TextBox 49"/>
            <p:cNvSpPr txBox="1"/>
            <p:nvPr/>
          </p:nvSpPr>
          <p:spPr>
            <a:xfrm>
              <a:off x="2590800" y="2450068"/>
              <a:ext cx="2590800" cy="369332"/>
            </a:xfrm>
            <a:prstGeom prst="rect">
              <a:avLst/>
            </a:prstGeom>
            <a:solidFill>
              <a:schemeClr val="accent3">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Numbers</a:t>
              </a:r>
              <a:endParaRPr lang="en-IN" dirty="0">
                <a:solidFill>
                  <a:schemeClr val="bg1"/>
                </a:solidFill>
                <a:latin typeface="Century" pitchFamily="18" charset="0"/>
              </a:endParaRPr>
            </a:p>
          </p:txBody>
        </p:sp>
        <p:sp>
          <p:nvSpPr>
            <p:cNvPr id="51" name="TextBox 50"/>
            <p:cNvSpPr txBox="1"/>
            <p:nvPr/>
          </p:nvSpPr>
          <p:spPr>
            <a:xfrm>
              <a:off x="7010400" y="2438400"/>
              <a:ext cx="1600200" cy="369332"/>
            </a:xfrm>
            <a:prstGeom prst="rect">
              <a:avLst/>
            </a:prstGeom>
            <a:solidFill>
              <a:schemeClr val="tx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Characters </a:t>
              </a:r>
              <a:endParaRPr lang="en-IN" dirty="0">
                <a:solidFill>
                  <a:schemeClr val="bg1"/>
                </a:solidFill>
                <a:latin typeface="Century" pitchFamily="18" charset="0"/>
              </a:endParaRPr>
            </a:p>
          </p:txBody>
        </p:sp>
        <p:sp>
          <p:nvSpPr>
            <p:cNvPr id="52" name="TextBox 51"/>
            <p:cNvSpPr txBox="1"/>
            <p:nvPr/>
          </p:nvSpPr>
          <p:spPr>
            <a:xfrm>
              <a:off x="152400" y="3516868"/>
              <a:ext cx="3505200" cy="369332"/>
            </a:xfrm>
            <a:prstGeom prst="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Integers </a:t>
              </a:r>
              <a:endParaRPr lang="en-IN" dirty="0">
                <a:solidFill>
                  <a:schemeClr val="bg1"/>
                </a:solidFill>
                <a:latin typeface="Century" pitchFamily="18" charset="0"/>
              </a:endParaRPr>
            </a:p>
          </p:txBody>
        </p:sp>
        <p:sp>
          <p:nvSpPr>
            <p:cNvPr id="53" name="TextBox 52"/>
            <p:cNvSpPr txBox="1"/>
            <p:nvPr/>
          </p:nvSpPr>
          <p:spPr>
            <a:xfrm>
              <a:off x="4114800" y="3516868"/>
              <a:ext cx="2438400" cy="369332"/>
            </a:xfrm>
            <a:prstGeom prst="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Real Numbers</a:t>
              </a:r>
              <a:endParaRPr lang="en-IN" dirty="0">
                <a:solidFill>
                  <a:schemeClr val="bg1"/>
                </a:solidFill>
                <a:latin typeface="Century" pitchFamily="18" charset="0"/>
              </a:endParaRPr>
            </a:p>
          </p:txBody>
        </p:sp>
        <p:cxnSp>
          <p:nvCxnSpPr>
            <p:cNvPr id="57" name="Straight Arrow Connector 56"/>
            <p:cNvCxnSpPr>
              <a:stCxn id="47" idx="2"/>
              <a:endCxn id="50" idx="0"/>
            </p:cNvCxnSpPr>
            <p:nvPr/>
          </p:nvCxnSpPr>
          <p:spPr>
            <a:xfrm flipH="1">
              <a:off x="3886200" y="1893332"/>
              <a:ext cx="2171700" cy="5567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7" idx="2"/>
              <a:endCxn id="51" idx="0"/>
            </p:cNvCxnSpPr>
            <p:nvPr/>
          </p:nvCxnSpPr>
          <p:spPr>
            <a:xfrm>
              <a:off x="6057900" y="1893332"/>
              <a:ext cx="1752600" cy="545068"/>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44" idx="0"/>
            </p:cNvCxnSpPr>
            <p:nvPr/>
          </p:nvCxnSpPr>
          <p:spPr>
            <a:xfrm>
              <a:off x="7848600" y="2819400"/>
              <a:ext cx="928" cy="11430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52" idx="0"/>
            </p:cNvCxnSpPr>
            <p:nvPr/>
          </p:nvCxnSpPr>
          <p:spPr>
            <a:xfrm flipH="1">
              <a:off x="1905000" y="2819400"/>
              <a:ext cx="1981200" cy="697468"/>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53" idx="0"/>
            </p:cNvCxnSpPr>
            <p:nvPr/>
          </p:nvCxnSpPr>
          <p:spPr>
            <a:xfrm>
              <a:off x="3886200" y="2819400"/>
              <a:ext cx="1447800" cy="697468"/>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04800" y="1981200"/>
              <a:ext cx="2133600" cy="369332"/>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chemeClr val="bg1"/>
                  </a:solidFill>
                  <a:latin typeface="Century" pitchFamily="18" charset="0"/>
                </a:rPr>
                <a:t>Boolean</a:t>
              </a:r>
              <a:endParaRPr lang="en-IN" dirty="0">
                <a:solidFill>
                  <a:schemeClr val="bg1"/>
                </a:solidFill>
                <a:latin typeface="Century" pitchFamily="18" charset="0"/>
              </a:endParaRPr>
            </a:p>
          </p:txBody>
        </p:sp>
        <p:sp>
          <p:nvSpPr>
            <p:cNvPr id="96" name="TextBox 95"/>
            <p:cNvSpPr txBox="1"/>
            <p:nvPr/>
          </p:nvSpPr>
          <p:spPr>
            <a:xfrm>
              <a:off x="457200" y="2667000"/>
              <a:ext cx="1752600" cy="646331"/>
            </a:xfrm>
            <a:prstGeom prst="rect">
              <a:avLst/>
            </a:prstGeom>
            <a:noFill/>
          </p:spPr>
          <p:txBody>
            <a:bodyPr wrap="square" rtlCol="0">
              <a:spAutoFit/>
            </a:bodyPr>
            <a:lstStyle/>
            <a:p>
              <a:pPr algn="ctr"/>
              <a:r>
                <a:rPr lang="en-US" dirty="0">
                  <a:latin typeface="Century" pitchFamily="18" charset="0"/>
                </a:rPr>
                <a:t>JVM dependent</a:t>
              </a:r>
              <a:endParaRPr lang="en-IN" dirty="0">
                <a:latin typeface="Century" pitchFamily="18" charset="0"/>
              </a:endParaRPr>
            </a:p>
          </p:txBody>
        </p:sp>
        <p:cxnSp>
          <p:nvCxnSpPr>
            <p:cNvPr id="98" name="Shape 97"/>
            <p:cNvCxnSpPr>
              <a:stCxn id="47" idx="1"/>
              <a:endCxn id="94" idx="0"/>
            </p:cNvCxnSpPr>
            <p:nvPr/>
          </p:nvCxnSpPr>
          <p:spPr>
            <a:xfrm rot="10800000" flipV="1">
              <a:off x="1371600" y="1708666"/>
              <a:ext cx="3048000" cy="272534"/>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1371600" y="2350532"/>
              <a:ext cx="0" cy="3810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aphicFrame>
        <p:nvGraphicFramePr>
          <p:cNvPr id="11" name="Table 10"/>
          <p:cNvGraphicFramePr>
            <a:graphicFrameLocks noGrp="1"/>
          </p:cNvGraphicFramePr>
          <p:nvPr/>
        </p:nvGraphicFramePr>
        <p:xfrm>
          <a:off x="457200" y="1722120"/>
          <a:ext cx="8153401" cy="399288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408315">
                  <a:extLst>
                    <a:ext uri="{9D8B030D-6E8A-4147-A177-3AD203B41FA5}">
                      <a16:colId xmlns:a16="http://schemas.microsoft.com/office/drawing/2014/main" val="20000"/>
                    </a:ext>
                  </a:extLst>
                </a:gridCol>
                <a:gridCol w="2223655">
                  <a:extLst>
                    <a:ext uri="{9D8B030D-6E8A-4147-A177-3AD203B41FA5}">
                      <a16:colId xmlns:a16="http://schemas.microsoft.com/office/drawing/2014/main" val="20001"/>
                    </a:ext>
                  </a:extLst>
                </a:gridCol>
                <a:gridCol w="1556558">
                  <a:extLst>
                    <a:ext uri="{9D8B030D-6E8A-4147-A177-3AD203B41FA5}">
                      <a16:colId xmlns:a16="http://schemas.microsoft.com/office/drawing/2014/main" val="20002"/>
                    </a:ext>
                  </a:extLst>
                </a:gridCol>
                <a:gridCol w="2964873">
                  <a:extLst>
                    <a:ext uri="{9D8B030D-6E8A-4147-A177-3AD203B41FA5}">
                      <a16:colId xmlns:a16="http://schemas.microsoft.com/office/drawing/2014/main" val="20003"/>
                    </a:ext>
                  </a:extLst>
                </a:gridCol>
              </a:tblGrid>
              <a:tr h="518160">
                <a:tc>
                  <a:txBody>
                    <a:bodyPr/>
                    <a:lstStyle/>
                    <a:p>
                      <a:pPr algn="ctr"/>
                      <a:r>
                        <a:rPr lang="en-US" sz="2400" dirty="0">
                          <a:latin typeface="Century" pitchFamily="18" charset="0"/>
                        </a:rPr>
                        <a:t>Data Type</a:t>
                      </a:r>
                    </a:p>
                  </a:txBody>
                  <a:tcPr anchor="ctr"/>
                </a:tc>
                <a:tc>
                  <a:txBody>
                    <a:bodyPr/>
                    <a:lstStyle/>
                    <a:p>
                      <a:pPr algn="ctr"/>
                      <a:r>
                        <a:rPr lang="en-US" sz="2400" dirty="0">
                          <a:latin typeface="Century" pitchFamily="18" charset="0"/>
                        </a:rPr>
                        <a:t>Memory Size</a:t>
                      </a:r>
                    </a:p>
                  </a:txBody>
                  <a:tcPr anchor="ctr"/>
                </a:tc>
                <a:tc>
                  <a:txBody>
                    <a:bodyPr/>
                    <a:lstStyle/>
                    <a:p>
                      <a:pPr algn="ctr"/>
                      <a:r>
                        <a:rPr lang="en-US" sz="2400" dirty="0">
                          <a:latin typeface="Century" pitchFamily="18" charset="0"/>
                        </a:rPr>
                        <a:t>Default Value</a:t>
                      </a:r>
                    </a:p>
                  </a:txBody>
                  <a:tcPr anchor="ctr"/>
                </a:tc>
                <a:tc>
                  <a:txBody>
                    <a:bodyPr/>
                    <a:lstStyle/>
                    <a:p>
                      <a:pPr algn="ctr"/>
                      <a:r>
                        <a:rPr lang="en-US" sz="2400" dirty="0">
                          <a:latin typeface="Century" pitchFamily="18" charset="0"/>
                        </a:rPr>
                        <a:t>Declaration</a:t>
                      </a:r>
                    </a:p>
                  </a:txBody>
                  <a:tcPr anchor="ctr"/>
                </a:tc>
                <a:extLst>
                  <a:ext uri="{0D108BD9-81ED-4DB2-BD59-A6C34878D82A}">
                    <a16:rowId xmlns:a16="http://schemas.microsoft.com/office/drawing/2014/main" val="10000"/>
                  </a:ext>
                </a:extLst>
              </a:tr>
              <a:tr h="370840">
                <a:tc>
                  <a:txBody>
                    <a:bodyPr/>
                    <a:lstStyle/>
                    <a:p>
                      <a:r>
                        <a:rPr lang="en-US" sz="2000" dirty="0">
                          <a:latin typeface="Century" pitchFamily="18" charset="0"/>
                        </a:rPr>
                        <a:t>byte</a:t>
                      </a:r>
                    </a:p>
                  </a:txBody>
                  <a:tcPr/>
                </a:tc>
                <a:tc>
                  <a:txBody>
                    <a:bodyPr/>
                    <a:lstStyle/>
                    <a:p>
                      <a:r>
                        <a:rPr lang="en-US" sz="2000" dirty="0">
                          <a:latin typeface="Century" pitchFamily="18" charset="0"/>
                        </a:rPr>
                        <a:t>8 bits</a:t>
                      </a:r>
                    </a:p>
                  </a:txBody>
                  <a:tcPr/>
                </a:tc>
                <a:tc>
                  <a:txBody>
                    <a:bodyPr/>
                    <a:lstStyle/>
                    <a:p>
                      <a:r>
                        <a:rPr lang="en-US" sz="2000" dirty="0">
                          <a:latin typeface="Century" pitchFamily="18" charset="0"/>
                        </a:rPr>
                        <a:t>0</a:t>
                      </a:r>
                    </a:p>
                  </a:txBody>
                  <a:tcPr/>
                </a:tc>
                <a:tc>
                  <a:txBody>
                    <a:bodyPr/>
                    <a:lstStyle/>
                    <a:p>
                      <a:r>
                        <a:rPr lang="en-US" sz="2000" dirty="0">
                          <a:solidFill>
                            <a:srgbClr val="C00000"/>
                          </a:solidFill>
                          <a:latin typeface="Century" pitchFamily="18" charset="0"/>
                        </a:rPr>
                        <a:t>byte</a:t>
                      </a:r>
                      <a:r>
                        <a:rPr lang="en-US" sz="2000" dirty="0">
                          <a:latin typeface="Century" pitchFamily="18" charset="0"/>
                        </a:rPr>
                        <a:t> b =</a:t>
                      </a:r>
                      <a:r>
                        <a:rPr lang="en-US" sz="2000" baseline="0" dirty="0">
                          <a:latin typeface="Century" pitchFamily="18" charset="0"/>
                        </a:rPr>
                        <a:t> 15;</a:t>
                      </a:r>
                      <a:endParaRPr lang="en-US" sz="2000" dirty="0">
                        <a:latin typeface="Century" pitchFamily="18" charset="0"/>
                      </a:endParaRPr>
                    </a:p>
                  </a:txBody>
                  <a:tcPr/>
                </a:tc>
                <a:extLst>
                  <a:ext uri="{0D108BD9-81ED-4DB2-BD59-A6C34878D82A}">
                    <a16:rowId xmlns:a16="http://schemas.microsoft.com/office/drawing/2014/main" val="10001"/>
                  </a:ext>
                </a:extLst>
              </a:tr>
              <a:tr h="370840">
                <a:tc>
                  <a:txBody>
                    <a:bodyPr/>
                    <a:lstStyle/>
                    <a:p>
                      <a:r>
                        <a:rPr lang="en-US" sz="2000" dirty="0">
                          <a:latin typeface="Century" pitchFamily="18" charset="0"/>
                        </a:rPr>
                        <a:t>short</a:t>
                      </a:r>
                    </a:p>
                  </a:txBody>
                  <a:tcPr/>
                </a:tc>
                <a:tc>
                  <a:txBody>
                    <a:bodyPr/>
                    <a:lstStyle/>
                    <a:p>
                      <a:r>
                        <a:rPr lang="en-US" sz="2000" dirty="0">
                          <a:latin typeface="Century" pitchFamily="18" charset="0"/>
                        </a:rPr>
                        <a:t>16 bits</a:t>
                      </a:r>
                    </a:p>
                  </a:txBody>
                  <a:tcPr/>
                </a:tc>
                <a:tc>
                  <a:txBody>
                    <a:bodyPr/>
                    <a:lstStyle/>
                    <a:p>
                      <a:r>
                        <a:rPr lang="en-US" sz="2000" dirty="0">
                          <a:latin typeface="Century" pitchFamily="18" charset="0"/>
                        </a:rPr>
                        <a:t>0</a:t>
                      </a:r>
                    </a:p>
                  </a:txBody>
                  <a:tcPr/>
                </a:tc>
                <a:tc>
                  <a:txBody>
                    <a:bodyPr/>
                    <a:lstStyle/>
                    <a:p>
                      <a:r>
                        <a:rPr lang="en-US" sz="2000" dirty="0">
                          <a:solidFill>
                            <a:srgbClr val="C00000"/>
                          </a:solidFill>
                          <a:latin typeface="Century" pitchFamily="18" charset="0"/>
                        </a:rPr>
                        <a:t>short</a:t>
                      </a:r>
                      <a:r>
                        <a:rPr lang="en-US" sz="2000" dirty="0">
                          <a:latin typeface="Century" pitchFamily="18" charset="0"/>
                        </a:rPr>
                        <a:t> s = 75;</a:t>
                      </a:r>
                    </a:p>
                  </a:txBody>
                  <a:tcPr/>
                </a:tc>
                <a:extLst>
                  <a:ext uri="{0D108BD9-81ED-4DB2-BD59-A6C34878D82A}">
                    <a16:rowId xmlns:a16="http://schemas.microsoft.com/office/drawing/2014/main" val="10002"/>
                  </a:ext>
                </a:extLst>
              </a:tr>
              <a:tr h="370840">
                <a:tc>
                  <a:txBody>
                    <a:bodyPr/>
                    <a:lstStyle/>
                    <a:p>
                      <a:r>
                        <a:rPr lang="en-US" sz="2000" dirty="0" err="1">
                          <a:latin typeface="Century" pitchFamily="18" charset="0"/>
                        </a:rPr>
                        <a:t>int</a:t>
                      </a:r>
                      <a:endParaRPr lang="en-US" sz="2000" dirty="0">
                        <a:latin typeface="Century" pitchFamily="18" charset="0"/>
                      </a:endParaRPr>
                    </a:p>
                  </a:txBody>
                  <a:tcPr/>
                </a:tc>
                <a:tc>
                  <a:txBody>
                    <a:bodyPr/>
                    <a:lstStyle/>
                    <a:p>
                      <a:r>
                        <a:rPr lang="en-US" sz="2000" dirty="0">
                          <a:latin typeface="Century" pitchFamily="18" charset="0"/>
                        </a:rPr>
                        <a:t>32 bits</a:t>
                      </a:r>
                    </a:p>
                  </a:txBody>
                  <a:tcPr/>
                </a:tc>
                <a:tc>
                  <a:txBody>
                    <a:bodyPr/>
                    <a:lstStyle/>
                    <a:p>
                      <a:r>
                        <a:rPr lang="en-US" sz="2000" dirty="0">
                          <a:latin typeface="Century" pitchFamily="18" charset="0"/>
                        </a:rPr>
                        <a:t>0</a:t>
                      </a:r>
                    </a:p>
                  </a:txBody>
                  <a:tcPr/>
                </a:tc>
                <a:tc>
                  <a:txBody>
                    <a:bodyPr/>
                    <a:lstStyle/>
                    <a:p>
                      <a:r>
                        <a:rPr lang="en-US" sz="2000" dirty="0" err="1">
                          <a:solidFill>
                            <a:srgbClr val="C00000"/>
                          </a:solidFill>
                          <a:latin typeface="Century" pitchFamily="18" charset="0"/>
                        </a:rPr>
                        <a:t>int</a:t>
                      </a:r>
                      <a:r>
                        <a:rPr lang="en-US" sz="2000" dirty="0">
                          <a:latin typeface="Century" pitchFamily="18" charset="0"/>
                        </a:rPr>
                        <a:t> a = 2786;</a:t>
                      </a:r>
                    </a:p>
                  </a:txBody>
                  <a:tcPr/>
                </a:tc>
                <a:extLst>
                  <a:ext uri="{0D108BD9-81ED-4DB2-BD59-A6C34878D82A}">
                    <a16:rowId xmlns:a16="http://schemas.microsoft.com/office/drawing/2014/main" val="10003"/>
                  </a:ext>
                </a:extLst>
              </a:tr>
              <a:tr h="370840">
                <a:tc>
                  <a:txBody>
                    <a:bodyPr/>
                    <a:lstStyle/>
                    <a:p>
                      <a:r>
                        <a:rPr lang="en-US" sz="2000" dirty="0">
                          <a:latin typeface="Century" pitchFamily="18" charset="0"/>
                        </a:rPr>
                        <a:t>long</a:t>
                      </a:r>
                    </a:p>
                  </a:txBody>
                  <a:tcPr/>
                </a:tc>
                <a:tc>
                  <a:txBody>
                    <a:bodyPr/>
                    <a:lstStyle/>
                    <a:p>
                      <a:r>
                        <a:rPr lang="en-US" sz="2000" dirty="0">
                          <a:latin typeface="Century" pitchFamily="18" charset="0"/>
                        </a:rPr>
                        <a:t>64 bits</a:t>
                      </a:r>
                    </a:p>
                  </a:txBody>
                  <a:tcPr/>
                </a:tc>
                <a:tc>
                  <a:txBody>
                    <a:bodyPr/>
                    <a:lstStyle/>
                    <a:p>
                      <a:r>
                        <a:rPr lang="en-US" sz="2000" dirty="0">
                          <a:latin typeface="Century" pitchFamily="18" charset="0"/>
                        </a:rPr>
                        <a:t>0</a:t>
                      </a:r>
                    </a:p>
                  </a:txBody>
                  <a:tcPr/>
                </a:tc>
                <a:tc>
                  <a:txBody>
                    <a:bodyPr/>
                    <a:lstStyle/>
                    <a:p>
                      <a:r>
                        <a:rPr lang="en-US" sz="2000" dirty="0">
                          <a:solidFill>
                            <a:srgbClr val="C00000"/>
                          </a:solidFill>
                          <a:latin typeface="Century" pitchFamily="18" charset="0"/>
                        </a:rPr>
                        <a:t>long</a:t>
                      </a:r>
                      <a:r>
                        <a:rPr lang="en-US" sz="2000" dirty="0">
                          <a:latin typeface="Century" pitchFamily="18" charset="0"/>
                        </a:rPr>
                        <a:t> l = 31786;</a:t>
                      </a:r>
                    </a:p>
                  </a:txBody>
                  <a:tcPr/>
                </a:tc>
                <a:extLst>
                  <a:ext uri="{0D108BD9-81ED-4DB2-BD59-A6C34878D82A}">
                    <a16:rowId xmlns:a16="http://schemas.microsoft.com/office/drawing/2014/main" val="10004"/>
                  </a:ext>
                </a:extLst>
              </a:tr>
              <a:tr h="370840">
                <a:tc>
                  <a:txBody>
                    <a:bodyPr/>
                    <a:lstStyle/>
                    <a:p>
                      <a:r>
                        <a:rPr lang="en-US" sz="2000" dirty="0">
                          <a:latin typeface="Century" pitchFamily="18" charset="0"/>
                        </a:rPr>
                        <a:t>float</a:t>
                      </a:r>
                    </a:p>
                  </a:txBody>
                  <a:tcPr/>
                </a:tc>
                <a:tc>
                  <a:txBody>
                    <a:bodyPr/>
                    <a:lstStyle/>
                    <a:p>
                      <a:r>
                        <a:rPr lang="en-US" sz="2000" dirty="0">
                          <a:latin typeface="Century" pitchFamily="18" charset="0"/>
                        </a:rPr>
                        <a:t>32 bits</a:t>
                      </a:r>
                    </a:p>
                  </a:txBody>
                  <a:tcPr/>
                </a:tc>
                <a:tc>
                  <a:txBody>
                    <a:bodyPr/>
                    <a:lstStyle/>
                    <a:p>
                      <a:r>
                        <a:rPr lang="en-US" sz="2000" dirty="0">
                          <a:latin typeface="Century" pitchFamily="18" charset="0"/>
                        </a:rPr>
                        <a:t>0.0f</a:t>
                      </a:r>
                    </a:p>
                  </a:txBody>
                  <a:tcPr/>
                </a:tc>
                <a:tc>
                  <a:txBody>
                    <a:bodyPr/>
                    <a:lstStyle/>
                    <a:p>
                      <a:r>
                        <a:rPr lang="en-US" sz="2000" dirty="0">
                          <a:solidFill>
                            <a:srgbClr val="C00000"/>
                          </a:solidFill>
                          <a:latin typeface="Century" pitchFamily="18" charset="0"/>
                        </a:rPr>
                        <a:t>float</a:t>
                      </a:r>
                      <a:r>
                        <a:rPr lang="en-US" sz="2000" dirty="0">
                          <a:latin typeface="Century" pitchFamily="18" charset="0"/>
                        </a:rPr>
                        <a:t> f = 3.14f;</a:t>
                      </a:r>
                    </a:p>
                  </a:txBody>
                  <a:tcPr/>
                </a:tc>
                <a:extLst>
                  <a:ext uri="{0D108BD9-81ED-4DB2-BD59-A6C34878D82A}">
                    <a16:rowId xmlns:a16="http://schemas.microsoft.com/office/drawing/2014/main" val="10005"/>
                  </a:ext>
                </a:extLst>
              </a:tr>
              <a:tr h="370840">
                <a:tc>
                  <a:txBody>
                    <a:bodyPr/>
                    <a:lstStyle/>
                    <a:p>
                      <a:r>
                        <a:rPr lang="en-US" sz="2000" dirty="0">
                          <a:latin typeface="Century" pitchFamily="18" charset="0"/>
                        </a:rPr>
                        <a:t>double</a:t>
                      </a:r>
                    </a:p>
                  </a:txBody>
                  <a:tcPr/>
                </a:tc>
                <a:tc>
                  <a:txBody>
                    <a:bodyPr/>
                    <a:lstStyle/>
                    <a:p>
                      <a:r>
                        <a:rPr lang="en-US" sz="2000" dirty="0">
                          <a:latin typeface="Century" pitchFamily="18" charset="0"/>
                        </a:rPr>
                        <a:t>64 bits</a:t>
                      </a:r>
                    </a:p>
                  </a:txBody>
                  <a:tcPr/>
                </a:tc>
                <a:tc>
                  <a:txBody>
                    <a:bodyPr/>
                    <a:lstStyle/>
                    <a:p>
                      <a:r>
                        <a:rPr lang="en-US" sz="2000" dirty="0">
                          <a:latin typeface="Century" pitchFamily="18" charset="0"/>
                        </a:rPr>
                        <a:t>0.0</a:t>
                      </a:r>
                    </a:p>
                  </a:txBody>
                  <a:tcPr/>
                </a:tc>
                <a:tc>
                  <a:txBody>
                    <a:bodyPr/>
                    <a:lstStyle/>
                    <a:p>
                      <a:r>
                        <a:rPr lang="en-US" sz="2000" dirty="0">
                          <a:solidFill>
                            <a:srgbClr val="C00000"/>
                          </a:solidFill>
                          <a:latin typeface="Century" pitchFamily="18" charset="0"/>
                        </a:rPr>
                        <a:t>double</a:t>
                      </a:r>
                      <a:r>
                        <a:rPr lang="en-US" sz="2000" dirty="0">
                          <a:latin typeface="Century" pitchFamily="18" charset="0"/>
                        </a:rPr>
                        <a:t> d = 36.1554;</a:t>
                      </a:r>
                    </a:p>
                  </a:txBody>
                  <a:tcPr/>
                </a:tc>
                <a:extLst>
                  <a:ext uri="{0D108BD9-81ED-4DB2-BD59-A6C34878D82A}">
                    <a16:rowId xmlns:a16="http://schemas.microsoft.com/office/drawing/2014/main" val="10006"/>
                  </a:ext>
                </a:extLst>
              </a:tr>
              <a:tr h="370840">
                <a:tc>
                  <a:txBody>
                    <a:bodyPr/>
                    <a:lstStyle/>
                    <a:p>
                      <a:r>
                        <a:rPr lang="en-US" sz="2000" dirty="0">
                          <a:latin typeface="Century" pitchFamily="18" charset="0"/>
                        </a:rPr>
                        <a:t>char</a:t>
                      </a:r>
                    </a:p>
                  </a:txBody>
                  <a:tcPr/>
                </a:tc>
                <a:tc>
                  <a:txBody>
                    <a:bodyPr/>
                    <a:lstStyle/>
                    <a:p>
                      <a:r>
                        <a:rPr lang="en-US" sz="2000" dirty="0">
                          <a:latin typeface="Century" pitchFamily="18" charset="0"/>
                        </a:rPr>
                        <a:t>16 bits</a:t>
                      </a:r>
                    </a:p>
                  </a:txBody>
                  <a:tcPr/>
                </a:tc>
                <a:tc>
                  <a:txBody>
                    <a:bodyPr/>
                    <a:lstStyle/>
                    <a:p>
                      <a:r>
                        <a:rPr lang="en-US" sz="2000" dirty="0">
                          <a:latin typeface="Century" pitchFamily="18" charset="0"/>
                        </a:rPr>
                        <a:t>‘u0000’</a:t>
                      </a:r>
                    </a:p>
                  </a:txBody>
                  <a:tcPr/>
                </a:tc>
                <a:tc>
                  <a:txBody>
                    <a:bodyPr/>
                    <a:lstStyle/>
                    <a:p>
                      <a:r>
                        <a:rPr lang="en-US" sz="2000" dirty="0">
                          <a:solidFill>
                            <a:srgbClr val="C00000"/>
                          </a:solidFill>
                          <a:latin typeface="Century" pitchFamily="18" charset="0"/>
                        </a:rPr>
                        <a:t>char</a:t>
                      </a:r>
                      <a:r>
                        <a:rPr lang="en-US" sz="2000" dirty="0">
                          <a:latin typeface="Century" pitchFamily="18" charset="0"/>
                        </a:rPr>
                        <a:t> c = ‘x’;</a:t>
                      </a:r>
                    </a:p>
                  </a:txBody>
                  <a:tcPr/>
                </a:tc>
                <a:extLst>
                  <a:ext uri="{0D108BD9-81ED-4DB2-BD59-A6C34878D82A}">
                    <a16:rowId xmlns:a16="http://schemas.microsoft.com/office/drawing/2014/main" val="10007"/>
                  </a:ext>
                </a:extLst>
              </a:tr>
              <a:tr h="370840">
                <a:tc>
                  <a:txBody>
                    <a:bodyPr/>
                    <a:lstStyle/>
                    <a:p>
                      <a:r>
                        <a:rPr lang="en-US" sz="2000" dirty="0" err="1">
                          <a:latin typeface="Century" pitchFamily="18" charset="0"/>
                        </a:rPr>
                        <a:t>boolean</a:t>
                      </a:r>
                      <a:endParaRPr lang="en-US" sz="2000" dirty="0">
                        <a:latin typeface="Century" pitchFamily="18" charset="0"/>
                      </a:endParaRPr>
                    </a:p>
                  </a:txBody>
                  <a:tcPr/>
                </a:tc>
                <a:tc>
                  <a:txBody>
                    <a:bodyPr/>
                    <a:lstStyle/>
                    <a:p>
                      <a:r>
                        <a:rPr lang="en-US" sz="2000" dirty="0">
                          <a:latin typeface="Century" pitchFamily="18" charset="0"/>
                        </a:rPr>
                        <a:t>JVM Dependent</a:t>
                      </a:r>
                    </a:p>
                  </a:txBody>
                  <a:tcPr/>
                </a:tc>
                <a:tc>
                  <a:txBody>
                    <a:bodyPr/>
                    <a:lstStyle/>
                    <a:p>
                      <a:r>
                        <a:rPr lang="en-US" sz="2000" dirty="0">
                          <a:latin typeface="Century" pitchFamily="18" charset="0"/>
                        </a:rPr>
                        <a:t>false</a:t>
                      </a:r>
                    </a:p>
                  </a:txBody>
                  <a:tcPr/>
                </a:tc>
                <a:tc>
                  <a:txBody>
                    <a:bodyPr/>
                    <a:lstStyle/>
                    <a:p>
                      <a:r>
                        <a:rPr lang="en-US" sz="2000" dirty="0" err="1">
                          <a:solidFill>
                            <a:srgbClr val="C00000"/>
                          </a:solidFill>
                          <a:latin typeface="Century" pitchFamily="18" charset="0"/>
                        </a:rPr>
                        <a:t>boolean</a:t>
                      </a:r>
                      <a:r>
                        <a:rPr lang="en-US" sz="2000" dirty="0">
                          <a:latin typeface="Century" pitchFamily="18" charset="0"/>
                        </a:rPr>
                        <a:t> b = true;</a:t>
                      </a:r>
                    </a:p>
                  </a:txBody>
                  <a:tcPr/>
                </a:tc>
                <a:extLst>
                  <a:ext uri="{0D108BD9-81ED-4DB2-BD59-A6C34878D82A}">
                    <a16:rowId xmlns:a16="http://schemas.microsoft.com/office/drawing/2014/main" val="10008"/>
                  </a:ext>
                </a:extLst>
              </a:tr>
            </a:tbl>
          </a:graphicData>
        </a:graphic>
      </p:graphicFrame>
      <p:sp>
        <p:nvSpPr>
          <p:cNvPr id="12" name="Slide Number Placeholder 11"/>
          <p:cNvSpPr>
            <a:spLocks noGrp="1"/>
          </p:cNvSpPr>
          <p:nvPr>
            <p:ph type="sldNum" sz="quarter" idx="12"/>
          </p:nvPr>
        </p:nvSpPr>
        <p:spPr/>
        <p:txBody>
          <a:bodyPr/>
          <a:lstStyle/>
          <a:p>
            <a:fld id="{B6F15528-21DE-4FAA-801E-634DDDAF4B2B}" type="slidenum">
              <a:rPr lang="en-US" smtClean="0"/>
              <a:pPr/>
              <a:t>52</a:t>
            </a:fld>
            <a:endParaRPr lang="en-US"/>
          </a:p>
        </p:txBody>
      </p:sp>
      <p:sp>
        <p:nvSpPr>
          <p:cNvPr id="15"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Primitive </a:t>
            </a:r>
            <a:r>
              <a:rPr lang="en-US" sz="5400" dirty="0" err="1">
                <a:solidFill>
                  <a:schemeClr val="accent1">
                    <a:lumMod val="75000"/>
                  </a:schemeClr>
                </a:solidFill>
              </a:rPr>
              <a:t>Datatype</a:t>
            </a:r>
            <a:endParaRPr lang="en-US" sz="5400" dirty="0">
              <a:solidFill>
                <a:schemeClr val="accent1">
                  <a:lumMod val="75000"/>
                </a:scheme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What Data Type ??</a:t>
            </a:r>
          </a:p>
        </p:txBody>
      </p:sp>
      <p:sp>
        <p:nvSpPr>
          <p:cNvPr id="37" name="Slide Number Placeholder 36"/>
          <p:cNvSpPr>
            <a:spLocks noGrp="1"/>
          </p:cNvSpPr>
          <p:nvPr>
            <p:ph type="sldNum" sz="quarter" idx="12"/>
          </p:nvPr>
        </p:nvSpPr>
        <p:spPr>
          <a:xfrm>
            <a:off x="6553201" y="6492877"/>
            <a:ext cx="2133600" cy="365125"/>
          </a:xfrm>
        </p:spPr>
        <p:txBody>
          <a:bodyPr/>
          <a:lstStyle/>
          <a:p>
            <a:fld id="{B6F15528-21DE-4FAA-801E-634DDDAF4B2B}" type="slidenum">
              <a:rPr lang="en-US" smtClean="0"/>
              <a:pPr/>
              <a:t>53</a:t>
            </a:fld>
            <a:endParaRPr lang="en-US"/>
          </a:p>
        </p:txBody>
      </p:sp>
      <p:sp>
        <p:nvSpPr>
          <p:cNvPr id="61" name="Rectangle 60"/>
          <p:cNvSpPr/>
          <p:nvPr/>
        </p:nvSpPr>
        <p:spPr>
          <a:xfrm>
            <a:off x="152400" y="1676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A</a:t>
            </a:r>
            <a:endParaRPr lang="en-IN" sz="3600" dirty="0">
              <a:latin typeface="Century" pitchFamily="18" charset="0"/>
            </a:endParaRPr>
          </a:p>
        </p:txBody>
      </p:sp>
      <p:sp>
        <p:nvSpPr>
          <p:cNvPr id="62" name="Rectangle 61"/>
          <p:cNvSpPr/>
          <p:nvPr/>
        </p:nvSpPr>
        <p:spPr>
          <a:xfrm>
            <a:off x="152400" y="2438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124</a:t>
            </a:r>
            <a:endParaRPr lang="en-IN" sz="3600" dirty="0">
              <a:latin typeface="Century" pitchFamily="18" charset="0"/>
            </a:endParaRPr>
          </a:p>
        </p:txBody>
      </p:sp>
      <p:sp>
        <p:nvSpPr>
          <p:cNvPr id="63" name="Rectangle 62"/>
          <p:cNvSpPr/>
          <p:nvPr/>
        </p:nvSpPr>
        <p:spPr>
          <a:xfrm>
            <a:off x="152400" y="3200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17.3</a:t>
            </a:r>
            <a:endParaRPr lang="en-IN" sz="3600" dirty="0">
              <a:latin typeface="Century" pitchFamily="18" charset="0"/>
            </a:endParaRPr>
          </a:p>
        </p:txBody>
      </p:sp>
      <p:sp>
        <p:nvSpPr>
          <p:cNvPr id="64" name="Rectangle 63"/>
          <p:cNvSpPr/>
          <p:nvPr/>
        </p:nvSpPr>
        <p:spPr>
          <a:xfrm>
            <a:off x="152400" y="3962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Ram</a:t>
            </a:r>
            <a:endParaRPr lang="en-IN" sz="3600" dirty="0">
              <a:latin typeface="Century" pitchFamily="18" charset="0"/>
            </a:endParaRPr>
          </a:p>
        </p:txBody>
      </p:sp>
      <p:sp>
        <p:nvSpPr>
          <p:cNvPr id="65" name="Rectangle 64"/>
          <p:cNvSpPr/>
          <p:nvPr/>
        </p:nvSpPr>
        <p:spPr>
          <a:xfrm>
            <a:off x="152400" y="4724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32768</a:t>
            </a:r>
            <a:endParaRPr lang="en-IN" sz="3600" dirty="0">
              <a:latin typeface="Century" pitchFamily="18" charset="0"/>
            </a:endParaRPr>
          </a:p>
        </p:txBody>
      </p:sp>
      <p:sp>
        <p:nvSpPr>
          <p:cNvPr id="66" name="Rectangle 65"/>
          <p:cNvSpPr/>
          <p:nvPr/>
        </p:nvSpPr>
        <p:spPr>
          <a:xfrm>
            <a:off x="152400" y="5486400"/>
            <a:ext cx="2057400" cy="762000"/>
          </a:xfrm>
          <a:prstGeom prst="rect">
            <a:avLst/>
          </a:prstGeom>
          <a:solidFill>
            <a:schemeClr val="accent5">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32767</a:t>
            </a:r>
            <a:endParaRPr lang="en-IN" sz="3600" dirty="0">
              <a:latin typeface="Century" pitchFamily="18" charset="0"/>
            </a:endParaRPr>
          </a:p>
        </p:txBody>
      </p:sp>
      <p:grpSp>
        <p:nvGrpSpPr>
          <p:cNvPr id="4" name="Group 152"/>
          <p:cNvGrpSpPr/>
          <p:nvPr/>
        </p:nvGrpSpPr>
        <p:grpSpPr>
          <a:xfrm>
            <a:off x="7848597" y="4800600"/>
            <a:ext cx="710451" cy="1371600"/>
            <a:chOff x="7848599" y="4800600"/>
            <a:chExt cx="710452" cy="1371600"/>
          </a:xfrm>
        </p:grpSpPr>
        <p:grpSp>
          <p:nvGrpSpPr>
            <p:cNvPr id="6" name="Group 30"/>
            <p:cNvGrpSpPr/>
            <p:nvPr/>
          </p:nvGrpSpPr>
          <p:grpSpPr>
            <a:xfrm>
              <a:off x="7882125" y="5410200"/>
              <a:ext cx="609600" cy="762000"/>
              <a:chOff x="5791200" y="2209800"/>
              <a:chExt cx="1219200" cy="1524000"/>
            </a:xfrm>
            <a:solidFill>
              <a:schemeClr val="accent3">
                <a:lumMod val="75000"/>
              </a:schemeClr>
            </a:solidFill>
          </p:grpSpPr>
          <p:sp>
            <p:nvSpPr>
              <p:cNvPr id="74" name="Oval 73"/>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76" name="Trapezoid 75"/>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72" name="Rectangle 71"/>
            <p:cNvSpPr/>
            <p:nvPr/>
          </p:nvSpPr>
          <p:spPr>
            <a:xfrm>
              <a:off x="7848599" y="4800600"/>
              <a:ext cx="710452" cy="646331"/>
            </a:xfrm>
            <a:prstGeom prst="rect">
              <a:avLst/>
            </a:prstGeom>
          </p:spPr>
          <p:txBody>
            <a:bodyPr wrap="none">
              <a:spAutoFit/>
            </a:bodyPr>
            <a:lstStyle/>
            <a:p>
              <a:pPr algn="ctr"/>
              <a:r>
                <a:rPr lang="en-US" dirty="0">
                  <a:latin typeface="Century" pitchFamily="18" charset="0"/>
                </a:rPr>
                <a:t>byte</a:t>
              </a:r>
            </a:p>
            <a:p>
              <a:pPr algn="ctr"/>
              <a:r>
                <a:rPr lang="en-US" dirty="0">
                  <a:latin typeface="Century" pitchFamily="18" charset="0"/>
                </a:rPr>
                <a:t>8bits</a:t>
              </a:r>
            </a:p>
          </p:txBody>
        </p:sp>
      </p:grpSp>
      <p:grpSp>
        <p:nvGrpSpPr>
          <p:cNvPr id="11" name="Group 123"/>
          <p:cNvGrpSpPr/>
          <p:nvPr/>
        </p:nvGrpSpPr>
        <p:grpSpPr>
          <a:xfrm>
            <a:off x="4498204" y="4038600"/>
            <a:ext cx="838691" cy="1524000"/>
            <a:chOff x="4498205" y="4038600"/>
            <a:chExt cx="838691" cy="1524000"/>
          </a:xfrm>
        </p:grpSpPr>
        <p:grpSp>
          <p:nvGrpSpPr>
            <p:cNvPr id="12" name="Group 27"/>
            <p:cNvGrpSpPr/>
            <p:nvPr/>
          </p:nvGrpSpPr>
          <p:grpSpPr>
            <a:xfrm>
              <a:off x="4572000" y="4648200"/>
              <a:ext cx="685800" cy="914400"/>
              <a:chOff x="5791200" y="2209800"/>
              <a:chExt cx="1219200" cy="1524000"/>
            </a:xfrm>
            <a:solidFill>
              <a:schemeClr val="accent2">
                <a:lumMod val="75000"/>
              </a:schemeClr>
            </a:solidFill>
          </p:grpSpPr>
          <p:sp>
            <p:nvSpPr>
              <p:cNvPr id="84" name="Oval 83"/>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85" name="Trapezoid 84"/>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83" name="Rectangle 82"/>
            <p:cNvSpPr/>
            <p:nvPr/>
          </p:nvSpPr>
          <p:spPr>
            <a:xfrm>
              <a:off x="4498205" y="4038600"/>
              <a:ext cx="838691" cy="646331"/>
            </a:xfrm>
            <a:prstGeom prst="rect">
              <a:avLst/>
            </a:prstGeom>
          </p:spPr>
          <p:txBody>
            <a:bodyPr wrap="none">
              <a:spAutoFit/>
            </a:bodyPr>
            <a:lstStyle/>
            <a:p>
              <a:pPr algn="ctr"/>
              <a:r>
                <a:rPr lang="en-US" dirty="0">
                  <a:latin typeface="Century" pitchFamily="18" charset="0"/>
                </a:rPr>
                <a:t>short </a:t>
              </a:r>
            </a:p>
            <a:p>
              <a:pPr algn="ctr"/>
              <a:r>
                <a:rPr lang="en-US" dirty="0">
                  <a:latin typeface="Century" pitchFamily="18" charset="0"/>
                </a:rPr>
                <a:t>16bits</a:t>
              </a:r>
            </a:p>
          </p:txBody>
        </p:sp>
      </p:grpSp>
      <p:grpSp>
        <p:nvGrpSpPr>
          <p:cNvPr id="13" name="Group 124"/>
          <p:cNvGrpSpPr/>
          <p:nvPr/>
        </p:nvGrpSpPr>
        <p:grpSpPr>
          <a:xfrm>
            <a:off x="7239000" y="1524002"/>
            <a:ext cx="838200" cy="1636931"/>
            <a:chOff x="7239000" y="1524000"/>
            <a:chExt cx="838200" cy="1636931"/>
          </a:xfrm>
        </p:grpSpPr>
        <p:grpSp>
          <p:nvGrpSpPr>
            <p:cNvPr id="14" name="Group 24"/>
            <p:cNvGrpSpPr/>
            <p:nvPr/>
          </p:nvGrpSpPr>
          <p:grpSpPr>
            <a:xfrm>
              <a:off x="7239000" y="2094131"/>
              <a:ext cx="838200" cy="1066800"/>
              <a:chOff x="5791200" y="2209800"/>
              <a:chExt cx="1219200" cy="1524000"/>
            </a:xfrm>
            <a:solidFill>
              <a:schemeClr val="accent2">
                <a:lumMod val="60000"/>
                <a:lumOff val="40000"/>
              </a:schemeClr>
            </a:solidFill>
          </p:grpSpPr>
          <p:sp>
            <p:nvSpPr>
              <p:cNvPr id="91" name="Oval 90"/>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92" name="Trapezoid 91"/>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90" name="Rectangle 89"/>
            <p:cNvSpPr/>
            <p:nvPr/>
          </p:nvSpPr>
          <p:spPr>
            <a:xfrm>
              <a:off x="7239000" y="1524000"/>
              <a:ext cx="838200" cy="646331"/>
            </a:xfrm>
            <a:prstGeom prst="rect">
              <a:avLst/>
            </a:prstGeom>
          </p:spPr>
          <p:txBody>
            <a:bodyPr wrap="square">
              <a:spAutoFit/>
            </a:bodyPr>
            <a:lstStyle/>
            <a:p>
              <a:pPr algn="ctr"/>
              <a:r>
                <a:rPr lang="en-US" dirty="0" err="1">
                  <a:latin typeface="Century" pitchFamily="18" charset="0"/>
                </a:rPr>
                <a:t>int</a:t>
              </a:r>
              <a:r>
                <a:rPr lang="en-US" dirty="0">
                  <a:latin typeface="Century" pitchFamily="18" charset="0"/>
                </a:rPr>
                <a:t> </a:t>
              </a:r>
            </a:p>
            <a:p>
              <a:pPr algn="ctr"/>
              <a:r>
                <a:rPr lang="en-US" dirty="0">
                  <a:latin typeface="Century" pitchFamily="18" charset="0"/>
                </a:rPr>
                <a:t>32bits</a:t>
              </a:r>
            </a:p>
          </p:txBody>
        </p:sp>
      </p:grpSp>
      <p:grpSp>
        <p:nvGrpSpPr>
          <p:cNvPr id="15" name="Group 125"/>
          <p:cNvGrpSpPr/>
          <p:nvPr/>
        </p:nvGrpSpPr>
        <p:grpSpPr>
          <a:xfrm>
            <a:off x="2590801" y="1905000"/>
            <a:ext cx="914400" cy="1828800"/>
            <a:chOff x="2590800" y="1905000"/>
            <a:chExt cx="914400" cy="1828800"/>
          </a:xfrm>
        </p:grpSpPr>
        <p:grpSp>
          <p:nvGrpSpPr>
            <p:cNvPr id="16" name="Group 21"/>
            <p:cNvGrpSpPr/>
            <p:nvPr/>
          </p:nvGrpSpPr>
          <p:grpSpPr>
            <a:xfrm>
              <a:off x="2590800" y="2514600"/>
              <a:ext cx="914400" cy="1219200"/>
              <a:chOff x="5791200" y="2209800"/>
              <a:chExt cx="1219200" cy="1524000"/>
            </a:xfrm>
            <a:solidFill>
              <a:schemeClr val="accent2">
                <a:lumMod val="40000"/>
                <a:lumOff val="60000"/>
              </a:schemeClr>
            </a:solidFill>
          </p:grpSpPr>
          <p:sp>
            <p:nvSpPr>
              <p:cNvPr id="100" name="Oval 99"/>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101" name="Trapezoid 100"/>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97" name="Rectangle 96"/>
            <p:cNvSpPr/>
            <p:nvPr/>
          </p:nvSpPr>
          <p:spPr>
            <a:xfrm>
              <a:off x="2590800" y="1905000"/>
              <a:ext cx="914400" cy="646331"/>
            </a:xfrm>
            <a:prstGeom prst="rect">
              <a:avLst/>
            </a:prstGeom>
          </p:spPr>
          <p:txBody>
            <a:bodyPr wrap="square">
              <a:spAutoFit/>
            </a:bodyPr>
            <a:lstStyle/>
            <a:p>
              <a:pPr algn="ctr"/>
              <a:r>
                <a:rPr lang="en-US" dirty="0">
                  <a:latin typeface="Century" pitchFamily="18" charset="0"/>
                </a:rPr>
                <a:t>long </a:t>
              </a:r>
            </a:p>
            <a:p>
              <a:pPr algn="ctr"/>
              <a:r>
                <a:rPr lang="en-US" dirty="0">
                  <a:latin typeface="Century" pitchFamily="18" charset="0"/>
                </a:rPr>
                <a:t>64bits</a:t>
              </a:r>
            </a:p>
          </p:txBody>
        </p:sp>
      </p:grpSp>
      <p:grpSp>
        <p:nvGrpSpPr>
          <p:cNvPr id="17" name="Group 126"/>
          <p:cNvGrpSpPr/>
          <p:nvPr/>
        </p:nvGrpSpPr>
        <p:grpSpPr>
          <a:xfrm>
            <a:off x="2819400" y="4343400"/>
            <a:ext cx="1066800" cy="1981200"/>
            <a:chOff x="2819400" y="4343400"/>
            <a:chExt cx="1066800" cy="1981200"/>
          </a:xfrm>
        </p:grpSpPr>
        <p:grpSp>
          <p:nvGrpSpPr>
            <p:cNvPr id="18" name="Group 18"/>
            <p:cNvGrpSpPr/>
            <p:nvPr/>
          </p:nvGrpSpPr>
          <p:grpSpPr>
            <a:xfrm>
              <a:off x="2819400" y="4953000"/>
              <a:ext cx="1066800" cy="1371600"/>
              <a:chOff x="5791200" y="2209800"/>
              <a:chExt cx="1219200" cy="1524000"/>
            </a:xfrm>
            <a:solidFill>
              <a:schemeClr val="accent4">
                <a:lumMod val="75000"/>
              </a:schemeClr>
            </a:solidFill>
          </p:grpSpPr>
          <p:sp>
            <p:nvSpPr>
              <p:cNvPr id="105" name="Oval 104"/>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106" name="Trapezoid 105"/>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104" name="Rectangle 103"/>
            <p:cNvSpPr/>
            <p:nvPr/>
          </p:nvSpPr>
          <p:spPr>
            <a:xfrm>
              <a:off x="2819400" y="4343400"/>
              <a:ext cx="1066800" cy="646331"/>
            </a:xfrm>
            <a:prstGeom prst="rect">
              <a:avLst/>
            </a:prstGeom>
          </p:spPr>
          <p:txBody>
            <a:bodyPr wrap="square">
              <a:spAutoFit/>
            </a:bodyPr>
            <a:lstStyle/>
            <a:p>
              <a:pPr algn="ctr"/>
              <a:r>
                <a:rPr lang="en-US" dirty="0">
                  <a:latin typeface="Century" pitchFamily="18" charset="0"/>
                </a:rPr>
                <a:t>float </a:t>
              </a:r>
            </a:p>
            <a:p>
              <a:pPr algn="ctr"/>
              <a:r>
                <a:rPr lang="en-US" dirty="0">
                  <a:latin typeface="Century" pitchFamily="18" charset="0"/>
                </a:rPr>
                <a:t>32bits</a:t>
              </a:r>
            </a:p>
          </p:txBody>
        </p:sp>
      </p:grpSp>
      <p:grpSp>
        <p:nvGrpSpPr>
          <p:cNvPr id="19" name="Group 127"/>
          <p:cNvGrpSpPr/>
          <p:nvPr/>
        </p:nvGrpSpPr>
        <p:grpSpPr>
          <a:xfrm>
            <a:off x="4648200" y="1295400"/>
            <a:ext cx="1219200" cy="2133600"/>
            <a:chOff x="4648200" y="1295400"/>
            <a:chExt cx="1219200" cy="2133600"/>
          </a:xfrm>
        </p:grpSpPr>
        <p:grpSp>
          <p:nvGrpSpPr>
            <p:cNvPr id="20" name="Group 17"/>
            <p:cNvGrpSpPr/>
            <p:nvPr/>
          </p:nvGrpSpPr>
          <p:grpSpPr>
            <a:xfrm>
              <a:off x="4648200" y="1905000"/>
              <a:ext cx="1219200" cy="1524000"/>
              <a:chOff x="5791200" y="2209800"/>
              <a:chExt cx="1219200" cy="1524000"/>
            </a:xfrm>
            <a:solidFill>
              <a:schemeClr val="accent4">
                <a:lumMod val="60000"/>
                <a:lumOff val="40000"/>
              </a:schemeClr>
            </a:solidFill>
          </p:grpSpPr>
          <p:sp>
            <p:nvSpPr>
              <p:cNvPr id="110" name="Oval 109"/>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111" name="Trapezoid 110"/>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sp>
          <p:nvSpPr>
            <p:cNvPr id="109" name="Rectangle 108"/>
            <p:cNvSpPr/>
            <p:nvPr/>
          </p:nvSpPr>
          <p:spPr>
            <a:xfrm>
              <a:off x="4648200" y="1295400"/>
              <a:ext cx="1219200" cy="646331"/>
            </a:xfrm>
            <a:prstGeom prst="rect">
              <a:avLst/>
            </a:prstGeom>
          </p:spPr>
          <p:txBody>
            <a:bodyPr wrap="square">
              <a:spAutoFit/>
            </a:bodyPr>
            <a:lstStyle/>
            <a:p>
              <a:pPr algn="ctr"/>
              <a:r>
                <a:rPr lang="en-US" dirty="0">
                  <a:latin typeface="Century" pitchFamily="18" charset="0"/>
                </a:rPr>
                <a:t>double</a:t>
              </a:r>
            </a:p>
            <a:p>
              <a:pPr algn="ctr"/>
              <a:r>
                <a:rPr lang="en-US" dirty="0">
                  <a:latin typeface="Century" pitchFamily="18" charset="0"/>
                </a:rPr>
                <a:t>64bits</a:t>
              </a:r>
            </a:p>
          </p:txBody>
        </p:sp>
      </p:grpSp>
      <p:grpSp>
        <p:nvGrpSpPr>
          <p:cNvPr id="21" name="Group 128"/>
          <p:cNvGrpSpPr/>
          <p:nvPr/>
        </p:nvGrpSpPr>
        <p:grpSpPr>
          <a:xfrm>
            <a:off x="5867400" y="3276600"/>
            <a:ext cx="1371600" cy="2362200"/>
            <a:chOff x="5867400" y="3276600"/>
            <a:chExt cx="1371600" cy="2362200"/>
          </a:xfrm>
        </p:grpSpPr>
        <p:sp>
          <p:nvSpPr>
            <p:cNvPr id="113" name="Rectangle 112"/>
            <p:cNvSpPr/>
            <p:nvPr/>
          </p:nvSpPr>
          <p:spPr>
            <a:xfrm>
              <a:off x="5869256" y="3276600"/>
              <a:ext cx="1369744" cy="646331"/>
            </a:xfrm>
            <a:prstGeom prst="rect">
              <a:avLst/>
            </a:prstGeom>
          </p:spPr>
          <p:txBody>
            <a:bodyPr wrap="square">
              <a:spAutoFit/>
            </a:bodyPr>
            <a:lstStyle/>
            <a:p>
              <a:pPr algn="ctr"/>
              <a:r>
                <a:rPr lang="en-US" dirty="0">
                  <a:latin typeface="Century" pitchFamily="18" charset="0"/>
                </a:rPr>
                <a:t>char </a:t>
              </a:r>
            </a:p>
            <a:p>
              <a:pPr algn="ctr"/>
              <a:r>
                <a:rPr lang="en-US" dirty="0">
                  <a:latin typeface="Century" pitchFamily="18" charset="0"/>
                </a:rPr>
                <a:t>16bits</a:t>
              </a:r>
            </a:p>
          </p:txBody>
        </p:sp>
        <p:grpSp>
          <p:nvGrpSpPr>
            <p:cNvPr id="22" name="Group 45"/>
            <p:cNvGrpSpPr/>
            <p:nvPr/>
          </p:nvGrpSpPr>
          <p:grpSpPr>
            <a:xfrm>
              <a:off x="5867400" y="3886200"/>
              <a:ext cx="1371600" cy="1752600"/>
              <a:chOff x="5791200" y="2209800"/>
              <a:chExt cx="1219200" cy="1524000"/>
            </a:xfrm>
            <a:solidFill>
              <a:schemeClr val="bg1">
                <a:lumMod val="50000"/>
              </a:schemeClr>
            </a:solidFill>
          </p:grpSpPr>
          <p:sp>
            <p:nvSpPr>
              <p:cNvPr id="115" name="Oval 114"/>
              <p:cNvSpPr/>
              <p:nvPr/>
            </p:nvSpPr>
            <p:spPr>
              <a:xfrm>
                <a:off x="5791200" y="2209800"/>
                <a:ext cx="1219200" cy="228600"/>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sp>
            <p:nvSpPr>
              <p:cNvPr id="116" name="Trapezoid 115"/>
              <p:cNvSpPr/>
              <p:nvPr/>
            </p:nvSpPr>
            <p:spPr>
              <a:xfrm rot="10800000">
                <a:off x="5791200" y="2362200"/>
                <a:ext cx="1219200" cy="1371600"/>
              </a:xfrm>
              <a:prstGeom prst="trapezoid">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pitchFamily="18" charset="0"/>
                </a:endParaRPr>
              </a:p>
            </p:txBody>
          </p:sp>
        </p:grpSp>
      </p:grpSp>
      <p:sp>
        <p:nvSpPr>
          <p:cNvPr id="117" name="Rectangle 116"/>
          <p:cNvSpPr/>
          <p:nvPr/>
        </p:nvSpPr>
        <p:spPr>
          <a:xfrm>
            <a:off x="152400" y="1676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A</a:t>
            </a:r>
            <a:endParaRPr lang="en-IN" sz="3600" dirty="0">
              <a:latin typeface="Century" pitchFamily="18" charset="0"/>
            </a:endParaRPr>
          </a:p>
        </p:txBody>
      </p:sp>
      <p:sp>
        <p:nvSpPr>
          <p:cNvPr id="118" name="Rectangle 117"/>
          <p:cNvSpPr/>
          <p:nvPr/>
        </p:nvSpPr>
        <p:spPr>
          <a:xfrm>
            <a:off x="152400" y="2438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124</a:t>
            </a:r>
            <a:endParaRPr lang="en-IN" sz="3600" dirty="0">
              <a:latin typeface="Century" pitchFamily="18" charset="0"/>
            </a:endParaRPr>
          </a:p>
        </p:txBody>
      </p:sp>
      <p:sp>
        <p:nvSpPr>
          <p:cNvPr id="119" name="Rectangle 118"/>
          <p:cNvSpPr/>
          <p:nvPr/>
        </p:nvSpPr>
        <p:spPr>
          <a:xfrm>
            <a:off x="152400" y="3200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17.3</a:t>
            </a:r>
            <a:endParaRPr lang="en-IN" sz="3600" dirty="0">
              <a:latin typeface="Century" pitchFamily="18" charset="0"/>
            </a:endParaRPr>
          </a:p>
        </p:txBody>
      </p:sp>
      <p:sp>
        <p:nvSpPr>
          <p:cNvPr id="120" name="Rectangle 119"/>
          <p:cNvSpPr/>
          <p:nvPr/>
        </p:nvSpPr>
        <p:spPr>
          <a:xfrm>
            <a:off x="152400" y="3962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Ram</a:t>
            </a:r>
            <a:endParaRPr lang="en-IN" sz="3600" dirty="0">
              <a:latin typeface="Century" pitchFamily="18" charset="0"/>
            </a:endParaRPr>
          </a:p>
        </p:txBody>
      </p:sp>
      <p:sp>
        <p:nvSpPr>
          <p:cNvPr id="121" name="Rectangle 120"/>
          <p:cNvSpPr/>
          <p:nvPr/>
        </p:nvSpPr>
        <p:spPr>
          <a:xfrm>
            <a:off x="152400" y="4724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32768</a:t>
            </a:r>
            <a:endParaRPr lang="en-IN" sz="3600" dirty="0">
              <a:latin typeface="Century" pitchFamily="18" charset="0"/>
            </a:endParaRPr>
          </a:p>
        </p:txBody>
      </p:sp>
      <p:sp>
        <p:nvSpPr>
          <p:cNvPr id="122" name="Rectangle 121"/>
          <p:cNvSpPr/>
          <p:nvPr/>
        </p:nvSpPr>
        <p:spPr>
          <a:xfrm>
            <a:off x="152400" y="5486400"/>
            <a:ext cx="2057400" cy="7620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32767</a:t>
            </a:r>
            <a:endParaRPr lang="en-IN" sz="3600" dirty="0">
              <a:latin typeface="Century"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1.04046E-6 C -0.01198 -0.00508 -0.00504 -0.01803 8.33333E-7 -0.02751 C 0.00295 -0.03976 0.00937 -0.04809 0.01736 -0.05502 C 0.01875 -0.05896 0.02031 -0.06543 0.02378 -0.06774 C 0.02829 -0.07075 0.03333 -0.0719 0.03802 -0.07398 C 0.04253 -0.07607 0.046 -0.08115 0.05069 -0.08254 C 0.05277 -0.08323 0.05503 -0.08393 0.05711 -0.08462 C 0.08316 -0.08323 0.10347 -0.0793 0.12847 -0.07607 C 0.13923 -0.0726 0.14982 -0.07028 0.16024 -0.06566 C 0.16996 -0.05641 0.18194 -0.05063 0.19357 -0.04647 C 0.19861 -0.04185 0.20347 -0.03861 0.2092 -0.03607 C 0.22239 -0.01872 0.20121 -0.04647 0.21736 -0.02751 C 0.22413 -0.01965 0.22951 -0.00971 0.23645 -0.00208 C 0.24444 0.00671 0.25312 0.0155 0.2618 0.02313 C 0.26232 0.02521 0.2625 0.02775 0.26336 0.0296 C 0.26423 0.03122 0.26614 0.03191 0.26666 0.03376 C 0.27552 0.06058 0.26198 0.03191 0.27135 0.05064 C 0.275 0.06567 0.27257 0.05966 0.27777 0.0696 C 0.28159 0.08532 0.27951 0.07839 0.28402 0.09087 C 0.28541 0.10174 0.28576 0.10937 0.29045 0.11839 C 0.29288 0.14498 0.29843 0.16324 0.30468 0.18798 C 0.30694 0.19723 0.31336 0.20532 0.31736 0.21341 C 0.32204 0.23307 0.33107 0.24509 0.346 0.24948 C 0.3592 0.26128 0.37482 0.26498 0.39027 0.26844 C 0.3967 0.27122 0.40295 0.27399 0.40937 0.27677 C 0.4177 0.28047 0.4276 0.27954 0.43645 0.28324 C 0.46493 0.28255 0.49357 0.28232 0.52222 0.28116 C 0.53107 0.2807 0.5375 0.27769 0.546 0.27469 C 0.55017 0.2733 0.55868 0.27052 0.55868 0.27052 C 0.57343 0.27214 0.57847 0.2696 0.58888 0.27908 C 0.59878 0.29896 0.59427 0.32694 0.58888 0.34867 C 0.58645 0.38035 0.58715 0.36417 0.58715 0.39746 " pathEditMode="relative" ptsTypes="fffffffffffffffffffffffffffffffA">
                                      <p:cBhvr>
                                        <p:cTn id="6" dur="2000" fill="hold"/>
                                        <p:tgtEl>
                                          <p:spTgt spid="11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2000"/>
                                        <p:tgtEl>
                                          <p:spTgt spid="117"/>
                                        </p:tgtEl>
                                      </p:cBhvr>
                                    </p:animEffect>
                                    <p:set>
                                      <p:cBhvr>
                                        <p:cTn id="10" dur="1" fill="hold">
                                          <p:stCondLst>
                                            <p:cond delay="1999"/>
                                          </p:stCondLst>
                                        </p:cTn>
                                        <p:tgtEl>
                                          <p:spTgt spid="1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3333E-6 4.16185E-6 C 0.02239 0.00716 0.05312 0.00508 0.07534 0.00624 C 0.08524 0.01017 0.09583 0.01248 0.10625 0.0141 C 0.11302 0.01849 0.11979 0.02104 0.12673 0.0245 C 0.13194 0.02728 0.1401 0.03375 0.14566 0.03491 C 0.15243 0.0363 0.15937 0.03607 0.16632 0.03676 C 0.18038 0.04508 0.16753 0.03884 0.19375 0.04277 C 0.196 0.04323 0.19826 0.04416 0.20034 0.04508 C 0.20208 0.04578 0.20382 0.04693 0.20573 0.04716 C 0.2118 0.04832 0.21823 0.04832 0.22448 0.04901 C 0.23576 0.05063 0.2434 0.05526 0.25364 0.05942 C 0.26944 0.06566 0.28715 0.06612 0.30347 0.06751 C 0.3151 0.07283 0.32708 0.07375 0.33941 0.07583 C 0.34757 0.07884 0.35503 0.08046 0.36336 0.08185 C 0.3842 0.08994 0.40486 0.0941 0.42691 0.09618 C 0.48889 0.11422 0.4559 0.10635 0.57448 0.10844 C 0.60191 0.11375 0.62673 0.11722 0.65486 0.11884 C 0.66771 0.1237 0.66198 0.12092 0.67222 0.1267 C 0.68576 0.1489 0.6684 0.12346 0.6842 0.13919 C 0.69461 0.14959 0.68021 0.14242 0.69271 0.14751 C 0.69913 0.15468 0.69496 0.15052 0.70659 0.15976 C 0.70816 0.16115 0.70989 0.16231 0.71163 0.1637 C 0.71319 0.16508 0.71666 0.16786 0.71666 0.16809 C 0.72396 0.18081 0.72882 0.19445 0.73385 0.20878 C 0.73593 0.21433 0.74062 0.22497 0.74062 0.2252 C 0.74236 0.2363 0.74461 0.24693 0.74757 0.2578 C 0.74896 0.27167 0.75121 0.28346 0.75451 0.29664 C 0.75642 0.30358 0.76111 0.30982 0.76128 0.31722 C 0.76232 0.3519 0.76128 0.38682 0.76128 0.42173 " pathEditMode="relative" rAng="0" ptsTypes="ffffffffffffffffffffffffffffA">
                                      <p:cBhvr>
                                        <p:cTn id="14" dur="2000" fill="hold"/>
                                        <p:tgtEl>
                                          <p:spTgt spid="118"/>
                                        </p:tgtEl>
                                        <p:attrNameLst>
                                          <p:attrName>ppt_x</p:attrName>
                                          <p:attrName>ppt_y</p:attrName>
                                        </p:attrNameLst>
                                      </p:cBhvr>
                                      <p:rCtr x="38100" y="21100"/>
                                    </p:animMotion>
                                  </p:childTnLst>
                                </p:cTn>
                              </p:par>
                            </p:childTnLst>
                          </p:cTn>
                        </p:par>
                        <p:par>
                          <p:cTn id="15" fill="hold">
                            <p:stCondLst>
                              <p:cond delay="2000"/>
                            </p:stCondLst>
                            <p:childTnLst>
                              <p:par>
                                <p:cTn id="16" presetID="10" presetClass="exit" presetSubtype="0" fill="hold" grpId="1" nodeType="afterEffect">
                                  <p:stCondLst>
                                    <p:cond delay="0"/>
                                  </p:stCondLst>
                                  <p:childTnLst>
                                    <p:animEffect transition="out" filter="fade">
                                      <p:cBhvr>
                                        <p:cTn id="17" dur="2000"/>
                                        <p:tgtEl>
                                          <p:spTgt spid="118"/>
                                        </p:tgtEl>
                                      </p:cBhvr>
                                    </p:animEffect>
                                    <p:set>
                                      <p:cBhvr>
                                        <p:cTn id="18" dur="1" fill="hold">
                                          <p:stCondLst>
                                            <p:cond delay="1999"/>
                                          </p:stCondLst>
                                        </p:cTn>
                                        <p:tgtEl>
                                          <p:spTgt spid="1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3.33333E-6 0.00023 C 0.00659 0.00532 0.01111 0.0067 0.01909 0.00855 C 0.05208 0.00786 0.08489 0.00832 0.11753 0.00647 C 0.12361 0.00601 0.12916 0.00162 0.13507 0.00023 C 0.18316 -0.00925 0.23073 -0.02428 0.27899 -0.03098 C 0.2868 -0.03445 0.29427 -0.03607 0.30191 -0.03908 C 0.31111 -0.04578 0.32118 -0.04879 0.33159 -0.05272 C 0.33507 -0.05411 0.34218 -0.05665 0.34218 -0.05642 C 0.34948 -0.0622 0.35816 -0.0659 0.36666 -0.06844 C 0.36909 -0.0696 0.37152 -0.07122 0.37361 -0.07237 C 0.37708 -0.07399 0.3842 -0.07607 0.3842 -0.07584 C 0.39687 -0.08578 0.3908 -0.08208 0.40191 -0.08786 C 0.4059 -0.09272 0.41597 -0.09989 0.41597 -0.09965 C 0.41892 -0.1052 0.42066 -0.10867 0.42482 -0.11353 C 0.42795 -0.11746 0.43524 -0.12555 0.43524 -0.12532 C 0.43975 -0.13896 0.44166 -0.15283 0.44583 -0.16671 C 0.44305 -0.18567 0.44392 -0.17434 0.44392 -0.19977 " pathEditMode="relative" rAng="0" ptsTypes="ffffffffffffffffA">
                                      <p:cBhvr>
                                        <p:cTn id="22" dur="2000" fill="hold"/>
                                        <p:tgtEl>
                                          <p:spTgt spid="119"/>
                                        </p:tgtEl>
                                        <p:attrNameLst>
                                          <p:attrName>ppt_x</p:attrName>
                                          <p:attrName>ppt_y</p:attrName>
                                        </p:attrNameLst>
                                      </p:cBhvr>
                                      <p:rCtr x="22300" y="-9600"/>
                                    </p:animMotion>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2000"/>
                                        <p:tgtEl>
                                          <p:spTgt spid="119"/>
                                        </p:tgtEl>
                                      </p:cBhvr>
                                    </p:animEffect>
                                    <p:set>
                                      <p:cBhvr>
                                        <p:cTn id="27" dur="1" fill="hold">
                                          <p:stCondLst>
                                            <p:cond delay="1999"/>
                                          </p:stCondLst>
                                        </p:cTn>
                                        <p:tgtEl>
                                          <p:spTgt spid="1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 0 C -0.00503 -0.04162 0.12622 -0.00462 0.16025 -0.03607 C 0.19428 -0.06751 0.18872 -0.14428 0.20469 -0.18821 C 0.22066 -0.23214 0.22014 -0.28601 0.25556 -0.30012 C 0.29098 -0.31422 0.3599 -0.28832 0.41754 -0.27283 C 0.47518 -0.25734 0.55504 -0.20994 0.60157 -0.20717 C 0.64809 -0.20439 0.66615 -0.25434 0.69688 -0.25572 C 0.72761 -0.25711 0.76494 -0.30127 0.78577 -0.21572 C 0.8066 -0.13017 0.86216 0.22127 0.82223 0.2578 C 0.7823 0.29433 0.65122 0.01156 0.54601 0.00416 C 0.4408 -0.00324 0.28247 0.21387 0.19046 0.21341 C 0.09844 0.21295 0.00504 0.04162 0 0 Z " pathEditMode="relative" ptsTypes="aaaaaaaaaaaa">
                                      <p:cBhvr>
                                        <p:cTn id="31" dur="2000" fill="hold"/>
                                        <p:tgtEl>
                                          <p:spTgt spid="120"/>
                                        </p:tgtEl>
                                        <p:attrNameLst>
                                          <p:attrName>ppt_x</p:attrName>
                                          <p:attrName>ppt_y</p:attrName>
                                        </p:attrNameLst>
                                      </p:cBhvr>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2000"/>
                                        <p:tgtEl>
                                          <p:spTgt spid="120"/>
                                        </p:tgtEl>
                                      </p:cBhvr>
                                    </p:animEffect>
                                    <p:set>
                                      <p:cBhvr>
                                        <p:cTn id="35" dur="1" fill="hold">
                                          <p:stCondLst>
                                            <p:cond delay="1999"/>
                                          </p:stCondLst>
                                        </p:cTn>
                                        <p:tgtEl>
                                          <p:spTgt spid="1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0" nodeType="clickEffect">
                                  <p:stCondLst>
                                    <p:cond delay="0"/>
                                  </p:stCondLst>
                                  <p:childTnLst>
                                    <p:animMotion origin="layout" path="M 3.33333E-6 -3.81503E-6 C 0.01753 -0.00161 0.0309 -0.00531 0.04791 -0.00855 C 0.06215 -0.01456 0.04461 -0.00624 0.05677 -0.01526 C 0.06215 -0.01919 0.06979 -0.02196 0.07604 -0.02381 C 0.08611 -0.03213 0.09271 -0.04624 0.09913 -0.05849 C 0.10312 -0.07699 0.09774 -0.05872 0.10642 -0.07121 C 0.11319 -0.08069 0.11875 -0.09456 0.12239 -0.10612 C 0.1309 -0.13225 0.13975 -0.15838 0.14896 -0.18404 C 0.15312 -0.19583 0.15347 -0.20763 0.15955 -0.21849 C 0.16458 -0.23792 0.15555 -0.20555 0.16857 -0.23792 C 0.17604 -0.25687 0.18646 -0.27075 0.19861 -0.28578 C 0.20833 -0.29734 0.21771 -0.30867 0.23073 -0.31352 C 0.23559 -0.31976 0.24878 -0.33063 0.25573 -0.33318 C 0.26163 -0.33872 0.26857 -0.34589 0.275 -0.35052 C 0.27725 -0.35213 0.28559 -0.35375 0.2875 -0.35468 C 0.29496 -0.35815 0.29913 -0.36323 0.30694 -0.36555 C 0.31718 -0.37433 0.32222 -0.37849 0.33368 -0.38289 C 0.34218 -0.38982 0.35225 -0.39422 0.36198 -0.39815 C 0.36545 -0.39953 0.37257 -0.40231 0.37257 -0.40208 C 0.38698 -0.41433 0.40191 -0.42127 0.41892 -0.42612 C 0.43576 -0.4363 0.42795 -0.43329 0.44201 -0.43699 C 0.45173 -0.443 0.4618 -0.44763 0.47205 -0.45225 C 0.47899 -0.45526 0.4842 -0.46057 0.49166 -0.46289 C 0.5 -0.47005 0.49409 -0.46612 0.5059 -0.46959 C 0.51041 -0.47098 0.52014 -0.47375 0.52014 -0.47352 C 0.52934 -0.48115 0.53941 -0.4837 0.55017 -0.4867 C 0.5526 -0.4874 0.55729 -0.48878 0.55729 -0.48855 C 0.58576 -0.48809 0.61423 -0.48786 0.64271 -0.4867 C 0.65399 -0.48624 0.66441 -0.47445 0.67621 -0.47167 C 0.67899 -0.4682 0.68229 -0.46612 0.68507 -0.46289 C 0.69149 -0.45479 0.69635 -0.44485 0.70295 -0.43699 C 0.71024 -0.40971 0.69826 -0.45271 0.70833 -0.42404 C 0.71232 -0.41248 0.70989 -0.38589 0.70989 -0.38081 " pathEditMode="relative" rAng="0" ptsTypes="ffffffffffffffffffffffffffffffffA">
                                      <p:cBhvr>
                                        <p:cTn id="39" dur="2000" fill="hold"/>
                                        <p:tgtEl>
                                          <p:spTgt spid="121"/>
                                        </p:tgtEl>
                                        <p:attrNameLst>
                                          <p:attrName>ppt_x</p:attrName>
                                          <p:attrName>ppt_y</p:attrName>
                                        </p:attrNameLst>
                                      </p:cBhvr>
                                      <p:rCtr x="35600" y="-24400"/>
                                    </p:animMotion>
                                  </p:childTnLst>
                                </p:cTn>
                              </p:par>
                            </p:childTnLst>
                          </p:cTn>
                        </p:par>
                        <p:par>
                          <p:cTn id="40" fill="hold">
                            <p:stCondLst>
                              <p:cond delay="2000"/>
                            </p:stCondLst>
                            <p:childTnLst>
                              <p:par>
                                <p:cTn id="41" presetID="10" presetClass="exit" presetSubtype="0" fill="hold" grpId="1" nodeType="afterEffect">
                                  <p:stCondLst>
                                    <p:cond delay="0"/>
                                  </p:stCondLst>
                                  <p:childTnLst>
                                    <p:animEffect transition="out" filter="fade">
                                      <p:cBhvr>
                                        <p:cTn id="42" dur="2000"/>
                                        <p:tgtEl>
                                          <p:spTgt spid="121"/>
                                        </p:tgtEl>
                                      </p:cBhvr>
                                    </p:animEffect>
                                    <p:set>
                                      <p:cBhvr>
                                        <p:cTn id="43" dur="1" fill="hold">
                                          <p:stCondLst>
                                            <p:cond delay="1999"/>
                                          </p:stCondLst>
                                        </p:cTn>
                                        <p:tgtEl>
                                          <p:spTgt spid="12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grpId="0" nodeType="clickEffect">
                                  <p:stCondLst>
                                    <p:cond delay="0"/>
                                  </p:stCondLst>
                                  <p:childTnLst>
                                    <p:animMotion origin="layout" path="M 3.33333E-6 0.00531 C 0.01354 -0.00023 0.02291 -0.00162 0.03819 -0.00301 C 0.03975 -0.0037 0.04132 -0.00509 0.04323 -0.00509 C 0.05208 -0.00509 0.06111 -0.00486 0.06979 -0.00301 C 0.07639 -0.00162 0.08211 0.0104 0.08802 0.01526 C 0.08906 0.01919 0.09027 0.02335 0.09149 0.02728 C 0.09201 0.02936 0.09305 0.03352 0.09305 0.03375 C 0.09166 0.04555 0.09166 0.05063 0.08628 0.05988 C 0.0868 0.06635 0.08646 0.07329 0.08802 0.08 C 0.08941 0.0867 0.0967 0.08832 0.10139 0.09202 C 0.10642 0.09618 0.11146 0.10034 0.11632 0.10427 C 0.12014 0.10728 0.12534 0.10705 0.12968 0.1082 C 0.14097 0.11167 0.15139 0.11445 0.16302 0.11653 C 0.16614 0.11768 0.16961 0.11907 0.17291 0.12046 C 0.17465 0.12115 0.17795 0.12254 0.17795 0.12254 C 0.21423 0.12138 0.23889 0.11884 0.27274 0.11653 C 0.28836 0.10682 0.30746 0.10751 0.3243 0.10219 C 0.33177 0.09988 0.33246 0.09942 0.34097 0.09618 C 0.34253 0.09549 0.346 0.0941 0.346 0.09433 C 0.3526 0.08878 0.35746 0.08323 0.36423 0.07792 C 0.3658 0.07653 0.36927 0.07398 0.36927 0.07422 C 0.3717 0.06936 0.37343 0.06427 0.37586 0.05988 C 0.37899 0.05387 0.38281 0.05248 0.3875 0.04971 C 0.39253 0.04647 0.396 0.04115 0.40069 0.03745 C 0.40538 0.02104 0.39896 0.04092 0.4059 0.02728 C 0.4085 0.02173 0.4092 0.01341 0.41076 0.00716 C 0.41024 -0.0044 0.41059 -0.01573 0.4092 -0.02729 C 0.40885 -0.02983 0.40642 -0.03099 0.4059 -0.0333 C 0.40468 -0.03792 0.40468 -0.04278 0.40416 -0.0474 C 0.40468 -0.06035 0.40503 -0.07307 0.4059 -0.08602 C 0.40607 -0.08786 0.40711 -0.08995 0.40746 -0.0918 C 0.40816 -0.09711 0.40833 -0.10266 0.4092 -0.10798 C 0.40989 -0.11284 0.4125 -0.12208 0.4125 -0.12208 " pathEditMode="relative" rAng="0" ptsTypes="ffffffffffffffffffffffffffffffffA">
                                      <p:cBhvr>
                                        <p:cTn id="47" dur="2000" fill="hold"/>
                                        <p:tgtEl>
                                          <p:spTgt spid="122"/>
                                        </p:tgtEl>
                                        <p:attrNameLst>
                                          <p:attrName>ppt_x</p:attrName>
                                          <p:attrName>ppt_y</p:attrName>
                                        </p:attrNameLst>
                                      </p:cBhvr>
                                      <p:rCtr x="20600" y="-500"/>
                                    </p:animMotion>
                                  </p:childTnLst>
                                </p:cTn>
                              </p:par>
                            </p:childTnLst>
                          </p:cTn>
                        </p:par>
                        <p:par>
                          <p:cTn id="48" fill="hold">
                            <p:stCondLst>
                              <p:cond delay="2000"/>
                            </p:stCondLst>
                            <p:childTnLst>
                              <p:par>
                                <p:cTn id="49" presetID="10" presetClass="exit" presetSubtype="0" fill="hold" grpId="1" nodeType="afterEffect">
                                  <p:stCondLst>
                                    <p:cond delay="0"/>
                                  </p:stCondLst>
                                  <p:childTnLst>
                                    <p:animEffect transition="out" filter="fade">
                                      <p:cBhvr>
                                        <p:cTn id="50" dur="2000"/>
                                        <p:tgtEl>
                                          <p:spTgt spid="122"/>
                                        </p:tgtEl>
                                      </p:cBhvr>
                                    </p:animEffect>
                                    <p:set>
                                      <p:cBhvr>
                                        <p:cTn id="51" dur="1" fill="hold">
                                          <p:stCondLst>
                                            <p:cond delay="1999"/>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Reference </a:t>
            </a:r>
            <a:r>
              <a:rPr lang="en-US" sz="5400" dirty="0" err="1">
                <a:solidFill>
                  <a:schemeClr val="accent1">
                    <a:lumMod val="75000"/>
                  </a:schemeClr>
                </a:solidFill>
              </a:rPr>
              <a:t>Datatypes</a:t>
            </a:r>
            <a:endParaRPr lang="en-US" sz="5400" dirty="0">
              <a:solidFill>
                <a:schemeClr val="accent1">
                  <a:lumMod val="75000"/>
                </a:schemeClr>
              </a:solidFill>
            </a:endParaRPr>
          </a:p>
        </p:txBody>
      </p:sp>
      <p:sp>
        <p:nvSpPr>
          <p:cNvPr id="13" name="Content Placeholder 12"/>
          <p:cNvSpPr>
            <a:spLocks noGrp="1"/>
          </p:cNvSpPr>
          <p:nvPr>
            <p:ph idx="1"/>
          </p:nvPr>
        </p:nvSpPr>
        <p:spPr>
          <a:xfrm>
            <a:off x="457201" y="1600203"/>
            <a:ext cx="8229600" cy="3657599"/>
          </a:xfrm>
        </p:spPr>
        <p:txBody>
          <a:bodyPr>
            <a:normAutofit fontScale="85000" lnSpcReduction="20000"/>
          </a:bodyPr>
          <a:lstStyle/>
          <a:p>
            <a:r>
              <a:rPr lang="en-US" dirty="0">
                <a:latin typeface="Century" pitchFamily="18" charset="0"/>
              </a:rPr>
              <a:t>Reference Data Types</a:t>
            </a:r>
          </a:p>
          <a:p>
            <a:pPr lvl="1"/>
            <a:r>
              <a:rPr lang="en-US" dirty="0">
                <a:latin typeface="Century" pitchFamily="18" charset="0"/>
              </a:rPr>
              <a:t>Created using defined constructors of the classes</a:t>
            </a:r>
          </a:p>
          <a:p>
            <a:pPr lvl="1"/>
            <a:r>
              <a:rPr lang="en-US" dirty="0">
                <a:latin typeface="Century" pitchFamily="18" charset="0"/>
              </a:rPr>
              <a:t>Used to access objects</a:t>
            </a:r>
          </a:p>
          <a:p>
            <a:pPr lvl="1"/>
            <a:r>
              <a:rPr lang="en-US" dirty="0">
                <a:latin typeface="Century" pitchFamily="18" charset="0"/>
              </a:rPr>
              <a:t>Declared to be of a specific type that cannot be changed</a:t>
            </a:r>
          </a:p>
          <a:p>
            <a:pPr lvl="2"/>
            <a:r>
              <a:rPr lang="en-US" dirty="0">
                <a:latin typeface="Century" pitchFamily="18" charset="0"/>
              </a:rPr>
              <a:t>Employee</a:t>
            </a:r>
          </a:p>
          <a:p>
            <a:pPr lvl="2"/>
            <a:r>
              <a:rPr lang="en-US" dirty="0">
                <a:latin typeface="Century" pitchFamily="18" charset="0"/>
              </a:rPr>
              <a:t>Student</a:t>
            </a:r>
          </a:p>
          <a:p>
            <a:pPr lvl="1"/>
            <a:r>
              <a:rPr lang="en-US" dirty="0">
                <a:latin typeface="Century" pitchFamily="18" charset="0"/>
              </a:rPr>
              <a:t>Class objects, and various type of array variables come under reference data type</a:t>
            </a:r>
          </a:p>
          <a:p>
            <a:pPr lvl="1"/>
            <a:r>
              <a:rPr lang="en-US" dirty="0">
                <a:latin typeface="Century" pitchFamily="18" charset="0"/>
              </a:rPr>
              <a:t>Default value of any reference variable is null</a:t>
            </a:r>
          </a:p>
        </p:txBody>
      </p:sp>
      <p:sp>
        <p:nvSpPr>
          <p:cNvPr id="12" name="TextBox 11"/>
          <p:cNvSpPr txBox="1"/>
          <p:nvPr/>
        </p:nvSpPr>
        <p:spPr>
          <a:xfrm>
            <a:off x="1295400" y="5558137"/>
            <a:ext cx="6248400" cy="461665"/>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pPr marL="0" lvl="2" algn="ctr"/>
            <a:r>
              <a:rPr lang="en-US" sz="2400" dirty="0">
                <a:solidFill>
                  <a:srgbClr val="C00000"/>
                </a:solidFill>
                <a:latin typeface="Century" pitchFamily="18" charset="0"/>
              </a:rPr>
              <a:t>String</a:t>
            </a:r>
            <a:r>
              <a:rPr lang="en-US" sz="2400" dirty="0">
                <a:solidFill>
                  <a:schemeClr val="tx1"/>
                </a:solidFill>
                <a:latin typeface="Century" pitchFamily="18" charset="0"/>
              </a:rPr>
              <a:t> name = new String(“ARUN”);</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Primitive Vs Reference Type</a:t>
            </a:r>
          </a:p>
        </p:txBody>
      </p:sp>
      <p:sp>
        <p:nvSpPr>
          <p:cNvPr id="37" name="Slide Number Placeholder 36"/>
          <p:cNvSpPr>
            <a:spLocks noGrp="1"/>
          </p:cNvSpPr>
          <p:nvPr>
            <p:ph type="sldNum" sz="quarter" idx="12"/>
          </p:nvPr>
        </p:nvSpPr>
        <p:spPr>
          <a:xfrm>
            <a:off x="6553201" y="6492877"/>
            <a:ext cx="2133600" cy="365125"/>
          </a:xfrm>
        </p:spPr>
        <p:txBody>
          <a:bodyPr/>
          <a:lstStyle/>
          <a:p>
            <a:fld id="{B6F15528-21DE-4FAA-801E-634DDDAF4B2B}" type="slidenum">
              <a:rPr lang="en-US" smtClean="0"/>
              <a:pPr/>
              <a:t>55</a:t>
            </a:fld>
            <a:endParaRPr lang="en-US"/>
          </a:p>
        </p:txBody>
      </p:sp>
      <p:sp>
        <p:nvSpPr>
          <p:cNvPr id="89" name="TextBox 88"/>
          <p:cNvSpPr txBox="1"/>
          <p:nvPr/>
        </p:nvSpPr>
        <p:spPr>
          <a:xfrm>
            <a:off x="533400" y="3352800"/>
            <a:ext cx="3276600" cy="2677656"/>
          </a:xfrm>
          <a:prstGeom prst="rect">
            <a:avLst/>
          </a:prstGeom>
          <a:solidFill>
            <a:schemeClr val="accent4">
              <a:lumMod val="60000"/>
              <a:lumOff val="40000"/>
            </a:schemeClr>
          </a:solidFill>
          <a:ln>
            <a:solidFill>
              <a:schemeClr val="accent4">
                <a:lumMod val="50000"/>
              </a:schemeClr>
            </a:solidFill>
          </a:ln>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latin typeface="Century" pitchFamily="18" charset="0"/>
              </a:rPr>
              <a:t> </a:t>
            </a:r>
            <a:r>
              <a:rPr lang="en-US" sz="2400" dirty="0">
                <a:solidFill>
                  <a:srgbClr val="0000FF"/>
                </a:solidFill>
                <a:latin typeface="Century" pitchFamily="18" charset="0"/>
              </a:rPr>
              <a:t>class</a:t>
            </a:r>
            <a:r>
              <a:rPr lang="en-US" sz="2400" dirty="0">
                <a:latin typeface="Century" pitchFamily="18" charset="0"/>
              </a:rPr>
              <a:t> Person{</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name;</a:t>
            </a:r>
          </a:p>
          <a:p>
            <a:r>
              <a:rPr lang="en-US" sz="2400" dirty="0">
                <a:latin typeface="Century" pitchFamily="18" charset="0"/>
              </a:rPr>
              <a:t>	</a:t>
            </a:r>
            <a:r>
              <a:rPr lang="en-US" sz="2400" dirty="0" err="1">
                <a:solidFill>
                  <a:srgbClr val="C00000"/>
                </a:solidFill>
                <a:latin typeface="Century" pitchFamily="18" charset="0"/>
              </a:rPr>
              <a:t>int</a:t>
            </a:r>
            <a:r>
              <a:rPr lang="en-US" sz="2400" dirty="0">
                <a:latin typeface="Century" pitchFamily="18" charset="0"/>
              </a:rPr>
              <a:t> age;</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address;</a:t>
            </a:r>
          </a:p>
          <a:p>
            <a:r>
              <a:rPr lang="en-US" sz="2400" dirty="0">
                <a:latin typeface="Century" pitchFamily="18" charset="0"/>
              </a:rPr>
              <a:t>	</a:t>
            </a:r>
            <a:r>
              <a:rPr lang="en-US" sz="2400" dirty="0">
                <a:solidFill>
                  <a:srgbClr val="C00000"/>
                </a:solidFill>
                <a:latin typeface="Century" pitchFamily="18" charset="0"/>
              </a:rPr>
              <a:t>long</a:t>
            </a:r>
            <a:r>
              <a:rPr lang="en-US" sz="2400" dirty="0">
                <a:latin typeface="Century" pitchFamily="18" charset="0"/>
              </a:rPr>
              <a:t> contact;</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email;</a:t>
            </a:r>
          </a:p>
          <a:p>
            <a:r>
              <a:rPr lang="en-US" sz="2400" dirty="0">
                <a:latin typeface="Century" pitchFamily="18" charset="0"/>
              </a:rPr>
              <a:t>}</a:t>
            </a:r>
          </a:p>
        </p:txBody>
      </p:sp>
      <p:sp>
        <p:nvSpPr>
          <p:cNvPr id="94" name="TextBox 93"/>
          <p:cNvSpPr txBox="1"/>
          <p:nvPr/>
        </p:nvSpPr>
        <p:spPr>
          <a:xfrm>
            <a:off x="4724400" y="1447800"/>
            <a:ext cx="3581400" cy="1200329"/>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Century" pitchFamily="18" charset="0"/>
              </a:rPr>
              <a:t>Person ram = new Person();</a:t>
            </a:r>
          </a:p>
          <a:p>
            <a:endParaRPr lang="en-US" dirty="0">
              <a:latin typeface="Century" pitchFamily="18" charset="0"/>
            </a:endParaRPr>
          </a:p>
          <a:p>
            <a:r>
              <a:rPr lang="en-US" dirty="0">
                <a:latin typeface="Century" pitchFamily="18" charset="0"/>
              </a:rPr>
              <a:t>ram.name=“Ram Kumar”;</a:t>
            </a:r>
          </a:p>
          <a:p>
            <a:r>
              <a:rPr lang="en-US" dirty="0">
                <a:latin typeface="Century" pitchFamily="18" charset="0"/>
              </a:rPr>
              <a:t>ram.int age=24;</a:t>
            </a:r>
          </a:p>
        </p:txBody>
      </p:sp>
      <p:grpSp>
        <p:nvGrpSpPr>
          <p:cNvPr id="4" name="Group 127"/>
          <p:cNvGrpSpPr/>
          <p:nvPr/>
        </p:nvGrpSpPr>
        <p:grpSpPr>
          <a:xfrm>
            <a:off x="457201" y="1143001"/>
            <a:ext cx="2933700" cy="1800895"/>
            <a:chOff x="876300" y="4800600"/>
            <a:chExt cx="2933700" cy="1800895"/>
          </a:xfrm>
        </p:grpSpPr>
        <p:sp>
          <p:nvSpPr>
            <p:cNvPr id="88" name="TextBox 87"/>
            <p:cNvSpPr txBox="1"/>
            <p:nvPr/>
          </p:nvSpPr>
          <p:spPr>
            <a:xfrm>
              <a:off x="914400" y="4800600"/>
              <a:ext cx="1981200" cy="707886"/>
            </a:xfrm>
            <a:prstGeom prst="rect">
              <a:avLst/>
            </a:prstGeom>
            <a:noFill/>
          </p:spPr>
          <p:txBody>
            <a:bodyPr wrap="square" rtlCol="0">
              <a:spAutoFit/>
            </a:bodyPr>
            <a:lstStyle/>
            <a:p>
              <a:r>
                <a:rPr lang="en-US" sz="4000" dirty="0">
                  <a:latin typeface="Century" pitchFamily="18" charset="0"/>
                </a:rPr>
                <a:t>ram</a:t>
              </a:r>
            </a:p>
          </p:txBody>
        </p:sp>
        <p:sp>
          <p:nvSpPr>
            <p:cNvPr id="93" name="Rounded Rectangle 92"/>
            <p:cNvSpPr/>
            <p:nvPr/>
          </p:nvSpPr>
          <p:spPr>
            <a:xfrm>
              <a:off x="876300" y="5534695"/>
              <a:ext cx="2933700" cy="1066800"/>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00"/>
            </a:p>
          </p:txBody>
        </p:sp>
        <p:sp>
          <p:nvSpPr>
            <p:cNvPr id="95" name="TextBox 94"/>
            <p:cNvSpPr txBox="1"/>
            <p:nvPr/>
          </p:nvSpPr>
          <p:spPr>
            <a:xfrm>
              <a:off x="1981200" y="5638800"/>
              <a:ext cx="16002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Ram Kumar</a:t>
              </a:r>
            </a:p>
          </p:txBody>
        </p:sp>
        <p:sp>
          <p:nvSpPr>
            <p:cNvPr id="96" name="TextBox 95"/>
            <p:cNvSpPr txBox="1"/>
            <p:nvPr/>
          </p:nvSpPr>
          <p:spPr>
            <a:xfrm>
              <a:off x="1981200" y="6087234"/>
              <a:ext cx="797983"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24</a:t>
              </a:r>
            </a:p>
          </p:txBody>
        </p:sp>
        <p:sp>
          <p:nvSpPr>
            <p:cNvPr id="98" name="TextBox 97"/>
            <p:cNvSpPr txBox="1"/>
            <p:nvPr/>
          </p:nvSpPr>
          <p:spPr>
            <a:xfrm>
              <a:off x="999067" y="5577028"/>
              <a:ext cx="920750" cy="400110"/>
            </a:xfrm>
            <a:prstGeom prst="rect">
              <a:avLst/>
            </a:prstGeom>
            <a:noFill/>
          </p:spPr>
          <p:txBody>
            <a:bodyPr wrap="square" rtlCol="0">
              <a:spAutoFit/>
            </a:bodyPr>
            <a:lstStyle/>
            <a:p>
              <a:r>
                <a:rPr lang="en-US" sz="2000" dirty="0">
                  <a:latin typeface="Century" pitchFamily="18" charset="0"/>
                </a:rPr>
                <a:t>name</a:t>
              </a:r>
            </a:p>
          </p:txBody>
        </p:sp>
        <p:sp>
          <p:nvSpPr>
            <p:cNvPr id="99" name="TextBox 98"/>
            <p:cNvSpPr txBox="1"/>
            <p:nvPr/>
          </p:nvSpPr>
          <p:spPr>
            <a:xfrm>
              <a:off x="999067" y="6034228"/>
              <a:ext cx="613833" cy="400110"/>
            </a:xfrm>
            <a:prstGeom prst="rect">
              <a:avLst/>
            </a:prstGeom>
            <a:noFill/>
          </p:spPr>
          <p:txBody>
            <a:bodyPr wrap="square" rtlCol="0">
              <a:spAutoFit/>
            </a:bodyPr>
            <a:lstStyle/>
            <a:p>
              <a:r>
                <a:rPr lang="en-US" sz="2000" dirty="0">
                  <a:latin typeface="Century" pitchFamily="18" charset="0"/>
                </a:rPr>
                <a:t>age</a:t>
              </a:r>
            </a:p>
          </p:txBody>
        </p:sp>
      </p:grpSp>
      <p:sp>
        <p:nvSpPr>
          <p:cNvPr id="129" name="TextBox 128"/>
          <p:cNvSpPr txBox="1"/>
          <p:nvPr/>
        </p:nvSpPr>
        <p:spPr>
          <a:xfrm>
            <a:off x="4724400" y="2819400"/>
            <a:ext cx="3581400" cy="1477328"/>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Century" pitchFamily="18" charset="0"/>
              </a:rPr>
              <a:t>Person </a:t>
            </a:r>
            <a:r>
              <a:rPr lang="en-US" dirty="0" err="1">
                <a:latin typeface="Century" pitchFamily="18" charset="0"/>
              </a:rPr>
              <a:t>shyam</a:t>
            </a:r>
            <a:r>
              <a:rPr lang="en-US" dirty="0">
                <a:latin typeface="Century" pitchFamily="18" charset="0"/>
              </a:rPr>
              <a:t> = new Person();</a:t>
            </a:r>
          </a:p>
          <a:p>
            <a:endParaRPr lang="en-US" dirty="0">
              <a:latin typeface="Century" pitchFamily="18" charset="0"/>
            </a:endParaRPr>
          </a:p>
          <a:p>
            <a:r>
              <a:rPr lang="en-US" dirty="0">
                <a:latin typeface="Century" pitchFamily="18" charset="0"/>
              </a:rPr>
              <a:t>shyam.name=“</a:t>
            </a:r>
            <a:r>
              <a:rPr lang="en-US" dirty="0" err="1">
                <a:latin typeface="Century" pitchFamily="18" charset="0"/>
              </a:rPr>
              <a:t>Shyam</a:t>
            </a:r>
            <a:r>
              <a:rPr lang="en-US" dirty="0">
                <a:latin typeface="Century" pitchFamily="18" charset="0"/>
              </a:rPr>
              <a:t> </a:t>
            </a:r>
            <a:r>
              <a:rPr lang="en-US" dirty="0" err="1">
                <a:latin typeface="Century" pitchFamily="18" charset="0"/>
              </a:rPr>
              <a:t>Kapoor</a:t>
            </a:r>
            <a:r>
              <a:rPr lang="en-US" dirty="0">
                <a:latin typeface="Century" pitchFamily="18" charset="0"/>
              </a:rPr>
              <a:t>”;</a:t>
            </a:r>
          </a:p>
          <a:p>
            <a:r>
              <a:rPr lang="en-US" dirty="0" err="1">
                <a:latin typeface="Century" pitchFamily="18" charset="0"/>
              </a:rPr>
              <a:t>shyam.age</a:t>
            </a:r>
            <a:r>
              <a:rPr lang="en-US" dirty="0">
                <a:latin typeface="Century" pitchFamily="18" charset="0"/>
              </a:rPr>
              <a:t>=29;</a:t>
            </a:r>
          </a:p>
          <a:p>
            <a:r>
              <a:rPr lang="en-US" dirty="0" err="1">
                <a:latin typeface="Century" pitchFamily="18" charset="0"/>
              </a:rPr>
              <a:t>shyam.address</a:t>
            </a:r>
            <a:r>
              <a:rPr lang="en-US" dirty="0">
                <a:latin typeface="Century" pitchFamily="18" charset="0"/>
              </a:rPr>
              <a:t>=“Delhi”;</a:t>
            </a:r>
          </a:p>
        </p:txBody>
      </p:sp>
      <p:cxnSp>
        <p:nvCxnSpPr>
          <p:cNvPr id="160" name="Straight Arrow Connector 159"/>
          <p:cNvCxnSpPr/>
          <p:nvPr/>
        </p:nvCxnSpPr>
        <p:spPr>
          <a:xfrm>
            <a:off x="6019800" y="1676400"/>
            <a:ext cx="18288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6172200" y="3124200"/>
            <a:ext cx="1371600" cy="685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 name="Group 132"/>
          <p:cNvGrpSpPr/>
          <p:nvPr/>
        </p:nvGrpSpPr>
        <p:grpSpPr>
          <a:xfrm>
            <a:off x="4800601" y="1066802"/>
            <a:ext cx="4190999" cy="3726543"/>
            <a:chOff x="4572000" y="1988457"/>
            <a:chExt cx="4190999" cy="3726543"/>
          </a:xfrm>
        </p:grpSpPr>
        <p:sp>
          <p:nvSpPr>
            <p:cNvPr id="136" name="Freeform 135"/>
            <p:cNvSpPr/>
            <p:nvPr/>
          </p:nvSpPr>
          <p:spPr>
            <a:xfrm>
              <a:off x="4572000" y="1988457"/>
              <a:ext cx="4190999" cy="3726543"/>
            </a:xfrm>
            <a:custGeom>
              <a:avLst/>
              <a:gdLst>
                <a:gd name="connsiteX0" fmla="*/ 636741 w 3191255"/>
                <a:gd name="connsiteY0" fmla="*/ 638629 h 3077029"/>
                <a:gd name="connsiteX1" fmla="*/ 636741 w 3191255"/>
                <a:gd name="connsiteY1" fmla="*/ 638629 h 3077029"/>
                <a:gd name="connsiteX2" fmla="*/ 651255 w 3191255"/>
                <a:gd name="connsiteY2" fmla="*/ 261257 h 3077029"/>
                <a:gd name="connsiteX3" fmla="*/ 694798 w 3191255"/>
                <a:gd name="connsiteY3" fmla="*/ 217714 h 3077029"/>
                <a:gd name="connsiteX4" fmla="*/ 825426 w 3191255"/>
                <a:gd name="connsiteY4" fmla="*/ 159657 h 3077029"/>
                <a:gd name="connsiteX5" fmla="*/ 868969 w 3191255"/>
                <a:gd name="connsiteY5" fmla="*/ 145143 h 3077029"/>
                <a:gd name="connsiteX6" fmla="*/ 1347941 w 3191255"/>
                <a:gd name="connsiteY6" fmla="*/ 130629 h 3077029"/>
                <a:gd name="connsiteX7" fmla="*/ 1507598 w 3191255"/>
                <a:gd name="connsiteY7" fmla="*/ 87086 h 3077029"/>
                <a:gd name="connsiteX8" fmla="*/ 1638226 w 3191255"/>
                <a:gd name="connsiteY8" fmla="*/ 29029 h 3077029"/>
                <a:gd name="connsiteX9" fmla="*/ 1681769 w 3191255"/>
                <a:gd name="connsiteY9" fmla="*/ 14514 h 3077029"/>
                <a:gd name="connsiteX10" fmla="*/ 1725312 w 3191255"/>
                <a:gd name="connsiteY10" fmla="*/ 0 h 3077029"/>
                <a:gd name="connsiteX11" fmla="*/ 1972055 w 3191255"/>
                <a:gd name="connsiteY11" fmla="*/ 29029 h 3077029"/>
                <a:gd name="connsiteX12" fmla="*/ 2059141 w 3191255"/>
                <a:gd name="connsiteY12" fmla="*/ 58057 h 3077029"/>
                <a:gd name="connsiteX13" fmla="*/ 2146226 w 3191255"/>
                <a:gd name="connsiteY13" fmla="*/ 116114 h 3077029"/>
                <a:gd name="connsiteX14" fmla="*/ 2189769 w 3191255"/>
                <a:gd name="connsiteY14" fmla="*/ 130629 h 3077029"/>
                <a:gd name="connsiteX15" fmla="*/ 2233312 w 3191255"/>
                <a:gd name="connsiteY15" fmla="*/ 159657 h 3077029"/>
                <a:gd name="connsiteX16" fmla="*/ 2320398 w 3191255"/>
                <a:gd name="connsiteY16" fmla="*/ 174172 h 3077029"/>
                <a:gd name="connsiteX17" fmla="*/ 2378455 w 3191255"/>
                <a:gd name="connsiteY17" fmla="*/ 188686 h 3077029"/>
                <a:gd name="connsiteX18" fmla="*/ 2421998 w 3191255"/>
                <a:gd name="connsiteY18" fmla="*/ 203200 h 3077029"/>
                <a:gd name="connsiteX19" fmla="*/ 2523598 w 3191255"/>
                <a:gd name="connsiteY19" fmla="*/ 217714 h 3077029"/>
                <a:gd name="connsiteX20" fmla="*/ 2654226 w 3191255"/>
                <a:gd name="connsiteY20" fmla="*/ 246743 h 3077029"/>
                <a:gd name="connsiteX21" fmla="*/ 2697769 w 3191255"/>
                <a:gd name="connsiteY21" fmla="*/ 261257 h 3077029"/>
                <a:gd name="connsiteX22" fmla="*/ 2770341 w 3191255"/>
                <a:gd name="connsiteY22" fmla="*/ 275772 h 3077029"/>
                <a:gd name="connsiteX23" fmla="*/ 2828398 w 3191255"/>
                <a:gd name="connsiteY23" fmla="*/ 290286 h 3077029"/>
                <a:gd name="connsiteX24" fmla="*/ 2871941 w 3191255"/>
                <a:gd name="connsiteY24" fmla="*/ 319314 h 3077029"/>
                <a:gd name="connsiteX25" fmla="*/ 2929998 w 3191255"/>
                <a:gd name="connsiteY25" fmla="*/ 333829 h 3077029"/>
                <a:gd name="connsiteX26" fmla="*/ 2988055 w 3191255"/>
                <a:gd name="connsiteY26" fmla="*/ 362857 h 3077029"/>
                <a:gd name="connsiteX27" fmla="*/ 3017084 w 3191255"/>
                <a:gd name="connsiteY27" fmla="*/ 406400 h 3077029"/>
                <a:gd name="connsiteX28" fmla="*/ 3089655 w 3191255"/>
                <a:gd name="connsiteY28" fmla="*/ 493486 h 3077029"/>
                <a:gd name="connsiteX29" fmla="*/ 3147712 w 3191255"/>
                <a:gd name="connsiteY29" fmla="*/ 638629 h 3077029"/>
                <a:gd name="connsiteX30" fmla="*/ 3176741 w 3191255"/>
                <a:gd name="connsiteY30" fmla="*/ 754743 h 3077029"/>
                <a:gd name="connsiteX31" fmla="*/ 3191255 w 3191255"/>
                <a:gd name="connsiteY31" fmla="*/ 812800 h 3077029"/>
                <a:gd name="connsiteX32" fmla="*/ 3176741 w 3191255"/>
                <a:gd name="connsiteY32" fmla="*/ 943429 h 3077029"/>
                <a:gd name="connsiteX33" fmla="*/ 3118684 w 3191255"/>
                <a:gd name="connsiteY33" fmla="*/ 1030514 h 3077029"/>
                <a:gd name="connsiteX34" fmla="*/ 3104169 w 3191255"/>
                <a:gd name="connsiteY34" fmla="*/ 1074057 h 3077029"/>
                <a:gd name="connsiteX35" fmla="*/ 3046112 w 3191255"/>
                <a:gd name="connsiteY35" fmla="*/ 1161143 h 3077029"/>
                <a:gd name="connsiteX36" fmla="*/ 3017084 w 3191255"/>
                <a:gd name="connsiteY36" fmla="*/ 1204686 h 3077029"/>
                <a:gd name="connsiteX37" fmla="*/ 2988055 w 3191255"/>
                <a:gd name="connsiteY37" fmla="*/ 1262743 h 3077029"/>
                <a:gd name="connsiteX38" fmla="*/ 2959026 w 3191255"/>
                <a:gd name="connsiteY38" fmla="*/ 1378857 h 3077029"/>
                <a:gd name="connsiteX39" fmla="*/ 2944512 w 3191255"/>
                <a:gd name="connsiteY39" fmla="*/ 1436914 h 3077029"/>
                <a:gd name="connsiteX40" fmla="*/ 2959026 w 3191255"/>
                <a:gd name="connsiteY40" fmla="*/ 1625600 h 3077029"/>
                <a:gd name="connsiteX41" fmla="*/ 2973541 w 3191255"/>
                <a:gd name="connsiteY41" fmla="*/ 1683657 h 3077029"/>
                <a:gd name="connsiteX42" fmla="*/ 3031598 w 3191255"/>
                <a:gd name="connsiteY42" fmla="*/ 1770743 h 3077029"/>
                <a:gd name="connsiteX43" fmla="*/ 3046112 w 3191255"/>
                <a:gd name="connsiteY43" fmla="*/ 1828800 h 3077029"/>
                <a:gd name="connsiteX44" fmla="*/ 3075141 w 3191255"/>
                <a:gd name="connsiteY44" fmla="*/ 1930400 h 3077029"/>
                <a:gd name="connsiteX45" fmla="*/ 3060626 w 3191255"/>
                <a:gd name="connsiteY45" fmla="*/ 2423886 h 3077029"/>
                <a:gd name="connsiteX46" fmla="*/ 3046112 w 3191255"/>
                <a:gd name="connsiteY46" fmla="*/ 2467429 h 3077029"/>
                <a:gd name="connsiteX47" fmla="*/ 2959026 w 3191255"/>
                <a:gd name="connsiteY47" fmla="*/ 2612572 h 3077029"/>
                <a:gd name="connsiteX48" fmla="*/ 2828398 w 3191255"/>
                <a:gd name="connsiteY48" fmla="*/ 2757714 h 3077029"/>
                <a:gd name="connsiteX49" fmla="*/ 2784855 w 3191255"/>
                <a:gd name="connsiteY49" fmla="*/ 2786743 h 3077029"/>
                <a:gd name="connsiteX50" fmla="*/ 2683255 w 3191255"/>
                <a:gd name="connsiteY50" fmla="*/ 2859314 h 3077029"/>
                <a:gd name="connsiteX51" fmla="*/ 2639712 w 3191255"/>
                <a:gd name="connsiteY51" fmla="*/ 2873829 h 3077029"/>
                <a:gd name="connsiteX52" fmla="*/ 2581655 w 3191255"/>
                <a:gd name="connsiteY52" fmla="*/ 2902857 h 3077029"/>
                <a:gd name="connsiteX53" fmla="*/ 2480055 w 3191255"/>
                <a:gd name="connsiteY53" fmla="*/ 2931886 h 3077029"/>
                <a:gd name="connsiteX54" fmla="*/ 2436512 w 3191255"/>
                <a:gd name="connsiteY54" fmla="*/ 2960914 h 3077029"/>
                <a:gd name="connsiteX55" fmla="*/ 2305884 w 3191255"/>
                <a:gd name="connsiteY55" fmla="*/ 2989943 h 3077029"/>
                <a:gd name="connsiteX56" fmla="*/ 2218798 w 3191255"/>
                <a:gd name="connsiteY56" fmla="*/ 3033486 h 3077029"/>
                <a:gd name="connsiteX57" fmla="*/ 2146226 w 3191255"/>
                <a:gd name="connsiteY57" fmla="*/ 3062514 h 3077029"/>
                <a:gd name="connsiteX58" fmla="*/ 2059141 w 3191255"/>
                <a:gd name="connsiteY58" fmla="*/ 3077029 h 3077029"/>
                <a:gd name="connsiteX59" fmla="*/ 1130226 w 3191255"/>
                <a:gd name="connsiteY59" fmla="*/ 3062514 h 3077029"/>
                <a:gd name="connsiteX60" fmla="*/ 985084 w 3191255"/>
                <a:gd name="connsiteY60" fmla="*/ 3048000 h 3077029"/>
                <a:gd name="connsiteX61" fmla="*/ 883484 w 3191255"/>
                <a:gd name="connsiteY61" fmla="*/ 3018972 h 3077029"/>
                <a:gd name="connsiteX62" fmla="*/ 781884 w 3191255"/>
                <a:gd name="connsiteY62" fmla="*/ 3004457 h 3077029"/>
                <a:gd name="connsiteX63" fmla="*/ 694798 w 3191255"/>
                <a:gd name="connsiteY63" fmla="*/ 2931886 h 3077029"/>
                <a:gd name="connsiteX64" fmla="*/ 651255 w 3191255"/>
                <a:gd name="connsiteY64" fmla="*/ 2902857 h 3077029"/>
                <a:gd name="connsiteX65" fmla="*/ 520626 w 3191255"/>
                <a:gd name="connsiteY65" fmla="*/ 2786743 h 3077029"/>
                <a:gd name="connsiteX66" fmla="*/ 491598 w 3191255"/>
                <a:gd name="connsiteY66" fmla="*/ 2743200 h 3077029"/>
                <a:gd name="connsiteX67" fmla="*/ 433541 w 3191255"/>
                <a:gd name="connsiteY67" fmla="*/ 2714172 h 3077029"/>
                <a:gd name="connsiteX68" fmla="*/ 389998 w 3191255"/>
                <a:gd name="connsiteY68" fmla="*/ 2685143 h 3077029"/>
                <a:gd name="connsiteX69" fmla="*/ 331941 w 3191255"/>
                <a:gd name="connsiteY69" fmla="*/ 2598057 h 3077029"/>
                <a:gd name="connsiteX70" fmla="*/ 288398 w 3191255"/>
                <a:gd name="connsiteY70" fmla="*/ 2554514 h 3077029"/>
                <a:gd name="connsiteX71" fmla="*/ 259369 w 3191255"/>
                <a:gd name="connsiteY71" fmla="*/ 2496457 h 3077029"/>
                <a:gd name="connsiteX72" fmla="*/ 230341 w 3191255"/>
                <a:gd name="connsiteY72" fmla="*/ 2452914 h 3077029"/>
                <a:gd name="connsiteX73" fmla="*/ 215826 w 3191255"/>
                <a:gd name="connsiteY73" fmla="*/ 2409372 h 3077029"/>
                <a:gd name="connsiteX74" fmla="*/ 157769 w 3191255"/>
                <a:gd name="connsiteY74" fmla="*/ 2293257 h 3077029"/>
                <a:gd name="connsiteX75" fmla="*/ 143255 w 3191255"/>
                <a:gd name="connsiteY75" fmla="*/ 2235200 h 3077029"/>
                <a:gd name="connsiteX76" fmla="*/ 114226 w 3191255"/>
                <a:gd name="connsiteY76" fmla="*/ 2191657 h 3077029"/>
                <a:gd name="connsiteX77" fmla="*/ 99712 w 3191255"/>
                <a:gd name="connsiteY77" fmla="*/ 2119086 h 3077029"/>
                <a:gd name="connsiteX78" fmla="*/ 70684 w 3191255"/>
                <a:gd name="connsiteY78" fmla="*/ 2075543 h 3077029"/>
                <a:gd name="connsiteX79" fmla="*/ 41655 w 3191255"/>
                <a:gd name="connsiteY79" fmla="*/ 1973943 h 3077029"/>
                <a:gd name="connsiteX80" fmla="*/ 12626 w 3191255"/>
                <a:gd name="connsiteY80" fmla="*/ 1872343 h 3077029"/>
                <a:gd name="connsiteX81" fmla="*/ 27141 w 3191255"/>
                <a:gd name="connsiteY81" fmla="*/ 1625600 h 3077029"/>
                <a:gd name="connsiteX82" fmla="*/ 128741 w 3191255"/>
                <a:gd name="connsiteY82" fmla="*/ 1494972 h 3077029"/>
                <a:gd name="connsiteX83" fmla="*/ 201312 w 3191255"/>
                <a:gd name="connsiteY83" fmla="*/ 1436914 h 3077029"/>
                <a:gd name="connsiteX84" fmla="*/ 215826 w 3191255"/>
                <a:gd name="connsiteY84" fmla="*/ 1378857 h 3077029"/>
                <a:gd name="connsiteX85" fmla="*/ 244855 w 3191255"/>
                <a:gd name="connsiteY85" fmla="*/ 1335314 h 3077029"/>
                <a:gd name="connsiteX86" fmla="*/ 302912 w 3191255"/>
                <a:gd name="connsiteY86" fmla="*/ 1248229 h 3077029"/>
                <a:gd name="connsiteX87" fmla="*/ 389998 w 3191255"/>
                <a:gd name="connsiteY87" fmla="*/ 1103086 h 3077029"/>
                <a:gd name="connsiteX88" fmla="*/ 419026 w 3191255"/>
                <a:gd name="connsiteY88" fmla="*/ 1059543 h 3077029"/>
                <a:gd name="connsiteX89" fmla="*/ 477084 w 3191255"/>
                <a:gd name="connsiteY89" fmla="*/ 943429 h 3077029"/>
                <a:gd name="connsiteX90" fmla="*/ 491598 w 3191255"/>
                <a:gd name="connsiteY90" fmla="*/ 885372 h 3077029"/>
                <a:gd name="connsiteX91" fmla="*/ 520626 w 3191255"/>
                <a:gd name="connsiteY91" fmla="*/ 827314 h 3077029"/>
                <a:gd name="connsiteX92" fmla="*/ 578684 w 3191255"/>
                <a:gd name="connsiteY92" fmla="*/ 638629 h 3077029"/>
                <a:gd name="connsiteX93" fmla="*/ 636741 w 3191255"/>
                <a:gd name="connsiteY93" fmla="*/ 638629 h 307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191255" h="3077029">
                  <a:moveTo>
                    <a:pt x="636741" y="638629"/>
                  </a:moveTo>
                  <a:lnTo>
                    <a:pt x="636741" y="638629"/>
                  </a:lnTo>
                  <a:cubicBezTo>
                    <a:pt x="641579" y="512838"/>
                    <a:pt x="634055" y="385960"/>
                    <a:pt x="651255" y="261257"/>
                  </a:cubicBezTo>
                  <a:cubicBezTo>
                    <a:pt x="654060" y="240923"/>
                    <a:pt x="679029" y="230855"/>
                    <a:pt x="694798" y="217714"/>
                  </a:cubicBezTo>
                  <a:cubicBezTo>
                    <a:pt x="740798" y="179381"/>
                    <a:pt x="762142" y="180752"/>
                    <a:pt x="825426" y="159657"/>
                  </a:cubicBezTo>
                  <a:cubicBezTo>
                    <a:pt x="839940" y="154819"/>
                    <a:pt x="853677" y="145606"/>
                    <a:pt x="868969" y="145143"/>
                  </a:cubicBezTo>
                  <a:lnTo>
                    <a:pt x="1347941" y="130629"/>
                  </a:lnTo>
                  <a:cubicBezTo>
                    <a:pt x="1458430" y="93799"/>
                    <a:pt x="1405022" y="107601"/>
                    <a:pt x="1507598" y="87086"/>
                  </a:cubicBezTo>
                  <a:cubicBezTo>
                    <a:pt x="1576602" y="41083"/>
                    <a:pt x="1534590" y="63575"/>
                    <a:pt x="1638226" y="29029"/>
                  </a:cubicBezTo>
                  <a:lnTo>
                    <a:pt x="1681769" y="14514"/>
                  </a:lnTo>
                  <a:lnTo>
                    <a:pt x="1725312" y="0"/>
                  </a:lnTo>
                  <a:cubicBezTo>
                    <a:pt x="1806470" y="6763"/>
                    <a:pt x="1892153" y="7238"/>
                    <a:pt x="1972055" y="29029"/>
                  </a:cubicBezTo>
                  <a:cubicBezTo>
                    <a:pt x="2001576" y="37080"/>
                    <a:pt x="2059141" y="58057"/>
                    <a:pt x="2059141" y="58057"/>
                  </a:cubicBezTo>
                  <a:cubicBezTo>
                    <a:pt x="2088169" y="77409"/>
                    <a:pt x="2113129" y="105081"/>
                    <a:pt x="2146226" y="116114"/>
                  </a:cubicBezTo>
                  <a:cubicBezTo>
                    <a:pt x="2160740" y="120952"/>
                    <a:pt x="2176085" y="123787"/>
                    <a:pt x="2189769" y="130629"/>
                  </a:cubicBezTo>
                  <a:cubicBezTo>
                    <a:pt x="2205371" y="138430"/>
                    <a:pt x="2216763" y="154141"/>
                    <a:pt x="2233312" y="159657"/>
                  </a:cubicBezTo>
                  <a:cubicBezTo>
                    <a:pt x="2261231" y="168963"/>
                    <a:pt x="2291540" y="168400"/>
                    <a:pt x="2320398" y="174172"/>
                  </a:cubicBezTo>
                  <a:cubicBezTo>
                    <a:pt x="2339959" y="178084"/>
                    <a:pt x="2359275" y="183206"/>
                    <a:pt x="2378455" y="188686"/>
                  </a:cubicBezTo>
                  <a:cubicBezTo>
                    <a:pt x="2393166" y="192889"/>
                    <a:pt x="2406996" y="200200"/>
                    <a:pt x="2421998" y="203200"/>
                  </a:cubicBezTo>
                  <a:cubicBezTo>
                    <a:pt x="2455544" y="209909"/>
                    <a:pt x="2489853" y="212090"/>
                    <a:pt x="2523598" y="217714"/>
                  </a:cubicBezTo>
                  <a:cubicBezTo>
                    <a:pt x="2559505" y="223699"/>
                    <a:pt x="2617700" y="236307"/>
                    <a:pt x="2654226" y="246743"/>
                  </a:cubicBezTo>
                  <a:cubicBezTo>
                    <a:pt x="2668937" y="250946"/>
                    <a:pt x="2682926" y="257546"/>
                    <a:pt x="2697769" y="261257"/>
                  </a:cubicBezTo>
                  <a:cubicBezTo>
                    <a:pt x="2721702" y="267240"/>
                    <a:pt x="2746259" y="270420"/>
                    <a:pt x="2770341" y="275772"/>
                  </a:cubicBezTo>
                  <a:cubicBezTo>
                    <a:pt x="2789814" y="280099"/>
                    <a:pt x="2809046" y="285448"/>
                    <a:pt x="2828398" y="290286"/>
                  </a:cubicBezTo>
                  <a:cubicBezTo>
                    <a:pt x="2842912" y="299962"/>
                    <a:pt x="2855908" y="312442"/>
                    <a:pt x="2871941" y="319314"/>
                  </a:cubicBezTo>
                  <a:cubicBezTo>
                    <a:pt x="2890276" y="327172"/>
                    <a:pt x="2911320" y="326825"/>
                    <a:pt x="2929998" y="333829"/>
                  </a:cubicBezTo>
                  <a:cubicBezTo>
                    <a:pt x="2950257" y="341426"/>
                    <a:pt x="2968703" y="353181"/>
                    <a:pt x="2988055" y="362857"/>
                  </a:cubicBezTo>
                  <a:cubicBezTo>
                    <a:pt x="2997731" y="377371"/>
                    <a:pt x="3005917" y="392999"/>
                    <a:pt x="3017084" y="406400"/>
                  </a:cubicBezTo>
                  <a:cubicBezTo>
                    <a:pt x="3110213" y="518156"/>
                    <a:pt x="3017581" y="385376"/>
                    <a:pt x="3089655" y="493486"/>
                  </a:cubicBezTo>
                  <a:cubicBezTo>
                    <a:pt x="3128824" y="689335"/>
                    <a:pt x="3069609" y="435562"/>
                    <a:pt x="3147712" y="638629"/>
                  </a:cubicBezTo>
                  <a:cubicBezTo>
                    <a:pt x="3162034" y="675866"/>
                    <a:pt x="3167065" y="716038"/>
                    <a:pt x="3176741" y="754743"/>
                  </a:cubicBezTo>
                  <a:lnTo>
                    <a:pt x="3191255" y="812800"/>
                  </a:lnTo>
                  <a:cubicBezTo>
                    <a:pt x="3186417" y="856343"/>
                    <a:pt x="3190595" y="901866"/>
                    <a:pt x="3176741" y="943429"/>
                  </a:cubicBezTo>
                  <a:cubicBezTo>
                    <a:pt x="3165709" y="976526"/>
                    <a:pt x="3129717" y="997417"/>
                    <a:pt x="3118684" y="1030514"/>
                  </a:cubicBezTo>
                  <a:cubicBezTo>
                    <a:pt x="3113846" y="1045028"/>
                    <a:pt x="3111599" y="1060683"/>
                    <a:pt x="3104169" y="1074057"/>
                  </a:cubicBezTo>
                  <a:cubicBezTo>
                    <a:pt x="3087226" y="1104555"/>
                    <a:pt x="3065464" y="1132114"/>
                    <a:pt x="3046112" y="1161143"/>
                  </a:cubicBezTo>
                  <a:cubicBezTo>
                    <a:pt x="3036436" y="1175657"/>
                    <a:pt x="3024885" y="1189084"/>
                    <a:pt x="3017084" y="1204686"/>
                  </a:cubicBezTo>
                  <a:cubicBezTo>
                    <a:pt x="3007408" y="1224038"/>
                    <a:pt x="2996578" y="1242856"/>
                    <a:pt x="2988055" y="1262743"/>
                  </a:cubicBezTo>
                  <a:cubicBezTo>
                    <a:pt x="2970101" y="1304635"/>
                    <a:pt x="2969509" y="1331683"/>
                    <a:pt x="2959026" y="1378857"/>
                  </a:cubicBezTo>
                  <a:cubicBezTo>
                    <a:pt x="2954699" y="1398330"/>
                    <a:pt x="2949350" y="1417562"/>
                    <a:pt x="2944512" y="1436914"/>
                  </a:cubicBezTo>
                  <a:cubicBezTo>
                    <a:pt x="2949350" y="1499809"/>
                    <a:pt x="2951655" y="1562951"/>
                    <a:pt x="2959026" y="1625600"/>
                  </a:cubicBezTo>
                  <a:cubicBezTo>
                    <a:pt x="2961357" y="1645411"/>
                    <a:pt x="2964620" y="1665815"/>
                    <a:pt x="2973541" y="1683657"/>
                  </a:cubicBezTo>
                  <a:cubicBezTo>
                    <a:pt x="2989143" y="1714862"/>
                    <a:pt x="3031598" y="1770743"/>
                    <a:pt x="3031598" y="1770743"/>
                  </a:cubicBezTo>
                  <a:cubicBezTo>
                    <a:pt x="3036436" y="1790095"/>
                    <a:pt x="3040632" y="1809620"/>
                    <a:pt x="3046112" y="1828800"/>
                  </a:cubicBezTo>
                  <a:cubicBezTo>
                    <a:pt x="3087767" y="1974597"/>
                    <a:pt x="3029752" y="1748852"/>
                    <a:pt x="3075141" y="1930400"/>
                  </a:cubicBezTo>
                  <a:cubicBezTo>
                    <a:pt x="3070303" y="2094895"/>
                    <a:pt x="3069509" y="2259559"/>
                    <a:pt x="3060626" y="2423886"/>
                  </a:cubicBezTo>
                  <a:cubicBezTo>
                    <a:pt x="3059800" y="2439163"/>
                    <a:pt x="3052139" y="2453367"/>
                    <a:pt x="3046112" y="2467429"/>
                  </a:cubicBezTo>
                  <a:cubicBezTo>
                    <a:pt x="3023598" y="2519962"/>
                    <a:pt x="2993424" y="2566708"/>
                    <a:pt x="2959026" y="2612572"/>
                  </a:cubicBezTo>
                  <a:cubicBezTo>
                    <a:pt x="2921548" y="2662544"/>
                    <a:pt x="2880498" y="2722980"/>
                    <a:pt x="2828398" y="2757714"/>
                  </a:cubicBezTo>
                  <a:cubicBezTo>
                    <a:pt x="2813884" y="2767390"/>
                    <a:pt x="2799050" y="2776604"/>
                    <a:pt x="2784855" y="2786743"/>
                  </a:cubicBezTo>
                  <a:cubicBezTo>
                    <a:pt x="2769508" y="2797705"/>
                    <a:pt x="2706064" y="2847909"/>
                    <a:pt x="2683255" y="2859314"/>
                  </a:cubicBezTo>
                  <a:cubicBezTo>
                    <a:pt x="2669571" y="2866156"/>
                    <a:pt x="2653774" y="2867802"/>
                    <a:pt x="2639712" y="2873829"/>
                  </a:cubicBezTo>
                  <a:cubicBezTo>
                    <a:pt x="2619825" y="2882352"/>
                    <a:pt x="2601542" y="2894334"/>
                    <a:pt x="2581655" y="2902857"/>
                  </a:cubicBezTo>
                  <a:cubicBezTo>
                    <a:pt x="2552498" y="2915353"/>
                    <a:pt x="2509524" y="2924519"/>
                    <a:pt x="2480055" y="2931886"/>
                  </a:cubicBezTo>
                  <a:cubicBezTo>
                    <a:pt x="2465541" y="2941562"/>
                    <a:pt x="2452114" y="2953113"/>
                    <a:pt x="2436512" y="2960914"/>
                  </a:cubicBezTo>
                  <a:cubicBezTo>
                    <a:pt x="2400778" y="2978781"/>
                    <a:pt x="2339339" y="2984367"/>
                    <a:pt x="2305884" y="2989943"/>
                  </a:cubicBezTo>
                  <a:cubicBezTo>
                    <a:pt x="2239824" y="3033983"/>
                    <a:pt x="2287474" y="3007733"/>
                    <a:pt x="2218798" y="3033486"/>
                  </a:cubicBezTo>
                  <a:cubicBezTo>
                    <a:pt x="2194403" y="3042634"/>
                    <a:pt x="2171362" y="3055659"/>
                    <a:pt x="2146226" y="3062514"/>
                  </a:cubicBezTo>
                  <a:cubicBezTo>
                    <a:pt x="2117834" y="3070257"/>
                    <a:pt x="2088169" y="3072191"/>
                    <a:pt x="2059141" y="3077029"/>
                  </a:cubicBezTo>
                  <a:lnTo>
                    <a:pt x="1130226" y="3062514"/>
                  </a:lnTo>
                  <a:cubicBezTo>
                    <a:pt x="1081622" y="3061200"/>
                    <a:pt x="1033217" y="3054876"/>
                    <a:pt x="985084" y="3048000"/>
                  </a:cubicBezTo>
                  <a:cubicBezTo>
                    <a:pt x="858829" y="3029964"/>
                    <a:pt x="986870" y="3039650"/>
                    <a:pt x="883484" y="3018972"/>
                  </a:cubicBezTo>
                  <a:cubicBezTo>
                    <a:pt x="849938" y="3012263"/>
                    <a:pt x="815751" y="3009295"/>
                    <a:pt x="781884" y="3004457"/>
                  </a:cubicBezTo>
                  <a:cubicBezTo>
                    <a:pt x="698720" y="2976736"/>
                    <a:pt x="773881" y="3010969"/>
                    <a:pt x="694798" y="2931886"/>
                  </a:cubicBezTo>
                  <a:cubicBezTo>
                    <a:pt x="682463" y="2919551"/>
                    <a:pt x="664293" y="2914446"/>
                    <a:pt x="651255" y="2902857"/>
                  </a:cubicBezTo>
                  <a:cubicBezTo>
                    <a:pt x="502124" y="2770297"/>
                    <a:pt x="619450" y="2852626"/>
                    <a:pt x="520626" y="2786743"/>
                  </a:cubicBezTo>
                  <a:cubicBezTo>
                    <a:pt x="510950" y="2772229"/>
                    <a:pt x="504999" y="2754367"/>
                    <a:pt x="491598" y="2743200"/>
                  </a:cubicBezTo>
                  <a:cubicBezTo>
                    <a:pt x="474976" y="2729349"/>
                    <a:pt x="452327" y="2724907"/>
                    <a:pt x="433541" y="2714172"/>
                  </a:cubicBezTo>
                  <a:cubicBezTo>
                    <a:pt x="418395" y="2705517"/>
                    <a:pt x="404512" y="2694819"/>
                    <a:pt x="389998" y="2685143"/>
                  </a:cubicBezTo>
                  <a:cubicBezTo>
                    <a:pt x="370646" y="2656114"/>
                    <a:pt x="356611" y="2622727"/>
                    <a:pt x="331941" y="2598057"/>
                  </a:cubicBezTo>
                  <a:cubicBezTo>
                    <a:pt x="317427" y="2583543"/>
                    <a:pt x="300329" y="2571217"/>
                    <a:pt x="288398" y="2554514"/>
                  </a:cubicBezTo>
                  <a:cubicBezTo>
                    <a:pt x="275822" y="2536908"/>
                    <a:pt x="270104" y="2515243"/>
                    <a:pt x="259369" y="2496457"/>
                  </a:cubicBezTo>
                  <a:cubicBezTo>
                    <a:pt x="250714" y="2481311"/>
                    <a:pt x="238142" y="2468516"/>
                    <a:pt x="230341" y="2452914"/>
                  </a:cubicBezTo>
                  <a:cubicBezTo>
                    <a:pt x="223499" y="2439230"/>
                    <a:pt x="222157" y="2423300"/>
                    <a:pt x="215826" y="2409372"/>
                  </a:cubicBezTo>
                  <a:cubicBezTo>
                    <a:pt x="197919" y="2369977"/>
                    <a:pt x="157769" y="2293257"/>
                    <a:pt x="157769" y="2293257"/>
                  </a:cubicBezTo>
                  <a:cubicBezTo>
                    <a:pt x="152931" y="2273905"/>
                    <a:pt x="151113" y="2253535"/>
                    <a:pt x="143255" y="2235200"/>
                  </a:cubicBezTo>
                  <a:cubicBezTo>
                    <a:pt x="136383" y="2219166"/>
                    <a:pt x="120351" y="2207990"/>
                    <a:pt x="114226" y="2191657"/>
                  </a:cubicBezTo>
                  <a:cubicBezTo>
                    <a:pt x="105564" y="2168558"/>
                    <a:pt x="108374" y="2142185"/>
                    <a:pt x="99712" y="2119086"/>
                  </a:cubicBezTo>
                  <a:cubicBezTo>
                    <a:pt x="93587" y="2102753"/>
                    <a:pt x="78485" y="2091145"/>
                    <a:pt x="70684" y="2075543"/>
                  </a:cubicBezTo>
                  <a:cubicBezTo>
                    <a:pt x="59081" y="2052338"/>
                    <a:pt x="47858" y="1995652"/>
                    <a:pt x="41655" y="1973943"/>
                  </a:cubicBezTo>
                  <a:cubicBezTo>
                    <a:pt x="0" y="1828146"/>
                    <a:pt x="58015" y="2053891"/>
                    <a:pt x="12626" y="1872343"/>
                  </a:cubicBezTo>
                  <a:cubicBezTo>
                    <a:pt x="17464" y="1790095"/>
                    <a:pt x="9639" y="1706109"/>
                    <a:pt x="27141" y="1625600"/>
                  </a:cubicBezTo>
                  <a:cubicBezTo>
                    <a:pt x="36786" y="1581231"/>
                    <a:pt x="95709" y="1528003"/>
                    <a:pt x="128741" y="1494972"/>
                  </a:cubicBezTo>
                  <a:cubicBezTo>
                    <a:pt x="170529" y="1369604"/>
                    <a:pt x="101076" y="1537152"/>
                    <a:pt x="201312" y="1436914"/>
                  </a:cubicBezTo>
                  <a:cubicBezTo>
                    <a:pt x="215417" y="1422809"/>
                    <a:pt x="207968" y="1397192"/>
                    <a:pt x="215826" y="1378857"/>
                  </a:cubicBezTo>
                  <a:cubicBezTo>
                    <a:pt x="222698" y="1362823"/>
                    <a:pt x="235179" y="1349828"/>
                    <a:pt x="244855" y="1335314"/>
                  </a:cubicBezTo>
                  <a:cubicBezTo>
                    <a:pt x="272613" y="1252040"/>
                    <a:pt x="239491" y="1329771"/>
                    <a:pt x="302912" y="1248229"/>
                  </a:cubicBezTo>
                  <a:cubicBezTo>
                    <a:pt x="379380" y="1149912"/>
                    <a:pt x="341391" y="1188148"/>
                    <a:pt x="389998" y="1103086"/>
                  </a:cubicBezTo>
                  <a:cubicBezTo>
                    <a:pt x="398653" y="1087940"/>
                    <a:pt x="410673" y="1074857"/>
                    <a:pt x="419026" y="1059543"/>
                  </a:cubicBezTo>
                  <a:cubicBezTo>
                    <a:pt x="439748" y="1021554"/>
                    <a:pt x="477084" y="943429"/>
                    <a:pt x="477084" y="943429"/>
                  </a:cubicBezTo>
                  <a:cubicBezTo>
                    <a:pt x="481922" y="924077"/>
                    <a:pt x="484594" y="904050"/>
                    <a:pt x="491598" y="885372"/>
                  </a:cubicBezTo>
                  <a:cubicBezTo>
                    <a:pt x="499195" y="865113"/>
                    <a:pt x="516639" y="848580"/>
                    <a:pt x="520626" y="827314"/>
                  </a:cubicBezTo>
                  <a:cubicBezTo>
                    <a:pt x="542877" y="708640"/>
                    <a:pt x="478174" y="652987"/>
                    <a:pt x="578684" y="638629"/>
                  </a:cubicBezTo>
                  <a:cubicBezTo>
                    <a:pt x="597842" y="635892"/>
                    <a:pt x="627065" y="638629"/>
                    <a:pt x="636741" y="638629"/>
                  </a:cubicBezTo>
                  <a:close/>
                </a:path>
              </a:pathLst>
            </a:custGeom>
            <a:solidFill>
              <a:schemeClr val="tx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Century" pitchFamily="18" charset="0"/>
              </a:endParaRPr>
            </a:p>
          </p:txBody>
        </p:sp>
        <p:sp>
          <p:nvSpPr>
            <p:cNvPr id="139" name="Oval 138"/>
            <p:cNvSpPr/>
            <p:nvPr/>
          </p:nvSpPr>
          <p:spPr>
            <a:xfrm>
              <a:off x="5714999" y="2590800"/>
              <a:ext cx="1080655" cy="685800"/>
            </a:xfrm>
            <a:prstGeom prst="ellipse">
              <a:avLst/>
            </a:prstGeom>
            <a:solidFill>
              <a:schemeClr val="accent3">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mike</a:t>
              </a:r>
              <a:endParaRPr lang="en-IN" dirty="0">
                <a:solidFill>
                  <a:schemeClr val="tx1"/>
                </a:solidFill>
                <a:latin typeface="Century" pitchFamily="18" charset="0"/>
              </a:endParaRPr>
            </a:p>
          </p:txBody>
        </p:sp>
        <p:sp>
          <p:nvSpPr>
            <p:cNvPr id="142" name="Oval 141"/>
            <p:cNvSpPr/>
            <p:nvPr/>
          </p:nvSpPr>
          <p:spPr>
            <a:xfrm>
              <a:off x="6705599" y="2286000"/>
              <a:ext cx="900545" cy="457200"/>
            </a:xfrm>
            <a:prstGeom prst="ellipse">
              <a:avLst/>
            </a:prstGeom>
            <a:solidFill>
              <a:schemeClr val="tx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dan</a:t>
              </a:r>
              <a:endParaRPr lang="en-IN" dirty="0">
                <a:solidFill>
                  <a:schemeClr val="tx1"/>
                </a:solidFill>
                <a:latin typeface="Century" pitchFamily="18" charset="0"/>
              </a:endParaRPr>
            </a:p>
          </p:txBody>
        </p:sp>
        <p:sp>
          <p:nvSpPr>
            <p:cNvPr id="145" name="Oval 144"/>
            <p:cNvSpPr/>
            <p:nvPr/>
          </p:nvSpPr>
          <p:spPr>
            <a:xfrm>
              <a:off x="5638799" y="4655457"/>
              <a:ext cx="1530927" cy="914400"/>
            </a:xfrm>
            <a:prstGeom prst="ellipse">
              <a:avLst/>
            </a:prstGeom>
            <a:solidFill>
              <a:schemeClr val="bg2">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mohan</a:t>
              </a:r>
              <a:endParaRPr lang="en-IN" dirty="0">
                <a:solidFill>
                  <a:schemeClr val="tx1"/>
                </a:solidFill>
                <a:latin typeface="Century" pitchFamily="18" charset="0"/>
              </a:endParaRPr>
            </a:p>
          </p:txBody>
        </p:sp>
        <p:sp>
          <p:nvSpPr>
            <p:cNvPr id="148" name="Oval 147"/>
            <p:cNvSpPr/>
            <p:nvPr/>
          </p:nvSpPr>
          <p:spPr>
            <a:xfrm>
              <a:off x="5257799" y="3283857"/>
              <a:ext cx="990600" cy="685800"/>
            </a:xfrm>
            <a:prstGeom prst="ellipse">
              <a:avLst/>
            </a:prstGeom>
            <a:solidFill>
              <a:schemeClr val="accent6">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jack</a:t>
              </a:r>
              <a:endParaRPr lang="en-IN" dirty="0">
                <a:solidFill>
                  <a:schemeClr val="tx1"/>
                </a:solidFill>
                <a:latin typeface="Century" pitchFamily="18" charset="0"/>
              </a:endParaRPr>
            </a:p>
          </p:txBody>
        </p:sp>
        <p:sp>
          <p:nvSpPr>
            <p:cNvPr id="151" name="Oval 150"/>
            <p:cNvSpPr/>
            <p:nvPr/>
          </p:nvSpPr>
          <p:spPr>
            <a:xfrm>
              <a:off x="6172199" y="3969657"/>
              <a:ext cx="990600" cy="533400"/>
            </a:xfrm>
            <a:prstGeom prst="ellipse">
              <a:avLst/>
            </a:prstGeom>
            <a:solidFill>
              <a:schemeClr val="accent3">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tim</a:t>
              </a:r>
              <a:endParaRPr lang="en-IN" dirty="0">
                <a:solidFill>
                  <a:schemeClr val="tx1"/>
                </a:solidFill>
                <a:latin typeface="Century" pitchFamily="18" charset="0"/>
              </a:endParaRPr>
            </a:p>
          </p:txBody>
        </p:sp>
        <p:sp>
          <p:nvSpPr>
            <p:cNvPr id="152" name="Oval 151"/>
            <p:cNvSpPr/>
            <p:nvPr/>
          </p:nvSpPr>
          <p:spPr>
            <a:xfrm>
              <a:off x="4952999" y="4198257"/>
              <a:ext cx="990600" cy="609600"/>
            </a:xfrm>
            <a:prstGeom prst="ellipse">
              <a:avLst/>
            </a:prstGeom>
            <a:solidFill>
              <a:schemeClr val="bg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tom</a:t>
              </a:r>
              <a:endParaRPr lang="en-IN" dirty="0">
                <a:solidFill>
                  <a:schemeClr val="tx1"/>
                </a:solidFill>
                <a:latin typeface="Century" pitchFamily="18" charset="0"/>
              </a:endParaRPr>
            </a:p>
          </p:txBody>
        </p:sp>
        <p:sp>
          <p:nvSpPr>
            <p:cNvPr id="153" name="Oval 152"/>
            <p:cNvSpPr/>
            <p:nvPr/>
          </p:nvSpPr>
          <p:spPr>
            <a:xfrm>
              <a:off x="6781799" y="3200400"/>
              <a:ext cx="1080655" cy="685800"/>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carl</a:t>
              </a:r>
              <a:endParaRPr lang="en-IN" dirty="0">
                <a:solidFill>
                  <a:schemeClr val="tx1"/>
                </a:solidFill>
                <a:latin typeface="Century" pitchFamily="18" charset="0"/>
              </a:endParaRPr>
            </a:p>
          </p:txBody>
        </p:sp>
      </p:grpSp>
      <p:sp>
        <p:nvSpPr>
          <p:cNvPr id="154" name="Oval 153"/>
          <p:cNvSpPr/>
          <p:nvPr/>
        </p:nvSpPr>
        <p:spPr>
          <a:xfrm>
            <a:off x="7467600" y="3657600"/>
            <a:ext cx="1274618" cy="685800"/>
          </a:xfrm>
          <a:prstGeom prst="ellipse">
            <a:avLst/>
          </a:prstGeom>
          <a:solidFill>
            <a:schemeClr val="accent2">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shyam</a:t>
            </a:r>
            <a:endParaRPr lang="en-IN" dirty="0">
              <a:solidFill>
                <a:schemeClr val="tx1"/>
              </a:solidFill>
              <a:latin typeface="Century" pitchFamily="18" charset="0"/>
            </a:endParaRPr>
          </a:p>
        </p:txBody>
      </p:sp>
      <p:sp>
        <p:nvSpPr>
          <p:cNvPr id="155" name="Oval 154"/>
          <p:cNvSpPr/>
          <p:nvPr/>
        </p:nvSpPr>
        <p:spPr>
          <a:xfrm>
            <a:off x="7848601" y="1745343"/>
            <a:ext cx="914400" cy="533400"/>
          </a:xfrm>
          <a:prstGeom prst="ellipse">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ram</a:t>
            </a:r>
            <a:endParaRPr lang="en-IN" dirty="0">
              <a:solidFill>
                <a:schemeClr val="tx1"/>
              </a:solidFill>
              <a:latin typeface="Century" pitchFamily="18" charset="0"/>
            </a:endParaRPr>
          </a:p>
        </p:txBody>
      </p:sp>
      <p:grpSp>
        <p:nvGrpSpPr>
          <p:cNvPr id="11" name="Group 126"/>
          <p:cNvGrpSpPr/>
          <p:nvPr/>
        </p:nvGrpSpPr>
        <p:grpSpPr>
          <a:xfrm>
            <a:off x="4191001" y="4191002"/>
            <a:ext cx="3352800" cy="2285999"/>
            <a:chOff x="228600" y="2743200"/>
            <a:chExt cx="3352800" cy="2285999"/>
          </a:xfrm>
        </p:grpSpPr>
        <p:sp>
          <p:nvSpPr>
            <p:cNvPr id="102" name="TextBox 101"/>
            <p:cNvSpPr txBox="1"/>
            <p:nvPr/>
          </p:nvSpPr>
          <p:spPr>
            <a:xfrm>
              <a:off x="266700" y="2743200"/>
              <a:ext cx="1981200" cy="707886"/>
            </a:xfrm>
            <a:prstGeom prst="rect">
              <a:avLst/>
            </a:prstGeom>
            <a:noFill/>
          </p:spPr>
          <p:txBody>
            <a:bodyPr wrap="square" rtlCol="0">
              <a:spAutoFit/>
            </a:bodyPr>
            <a:lstStyle/>
            <a:p>
              <a:r>
                <a:rPr lang="en-US" sz="4000" dirty="0" err="1">
                  <a:latin typeface="Century" pitchFamily="18" charset="0"/>
                </a:rPr>
                <a:t>shyam</a:t>
              </a:r>
              <a:endParaRPr lang="en-US" sz="4000" dirty="0">
                <a:latin typeface="Century" pitchFamily="18" charset="0"/>
              </a:endParaRPr>
            </a:p>
          </p:txBody>
        </p:sp>
        <p:sp>
          <p:nvSpPr>
            <p:cNvPr id="103" name="Rounded Rectangle 102"/>
            <p:cNvSpPr/>
            <p:nvPr/>
          </p:nvSpPr>
          <p:spPr>
            <a:xfrm>
              <a:off x="228600" y="3477294"/>
              <a:ext cx="3352800" cy="1551905"/>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00"/>
            </a:p>
          </p:txBody>
        </p:sp>
        <p:sp>
          <p:nvSpPr>
            <p:cNvPr id="107" name="TextBox 106"/>
            <p:cNvSpPr txBox="1"/>
            <p:nvPr/>
          </p:nvSpPr>
          <p:spPr>
            <a:xfrm>
              <a:off x="1485900" y="3581400"/>
              <a:ext cx="18669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err="1">
                  <a:solidFill>
                    <a:schemeClr val="tx1"/>
                  </a:solidFill>
                  <a:latin typeface="Century" pitchFamily="18" charset="0"/>
                </a:rPr>
                <a:t>Shyam</a:t>
              </a:r>
              <a:r>
                <a:rPr lang="en-US" dirty="0">
                  <a:solidFill>
                    <a:schemeClr val="tx1"/>
                  </a:solidFill>
                  <a:latin typeface="Century" pitchFamily="18" charset="0"/>
                </a:rPr>
                <a:t> </a:t>
              </a:r>
              <a:r>
                <a:rPr lang="en-US" dirty="0" err="1">
                  <a:solidFill>
                    <a:schemeClr val="tx1"/>
                  </a:solidFill>
                  <a:latin typeface="Century" pitchFamily="18" charset="0"/>
                </a:rPr>
                <a:t>Kapoor</a:t>
              </a:r>
              <a:endParaRPr lang="en-US" dirty="0">
                <a:solidFill>
                  <a:schemeClr val="tx1"/>
                </a:solidFill>
                <a:latin typeface="Century" pitchFamily="18" charset="0"/>
              </a:endParaRPr>
            </a:p>
          </p:txBody>
        </p:sp>
        <p:sp>
          <p:nvSpPr>
            <p:cNvPr id="108" name="TextBox 107"/>
            <p:cNvSpPr txBox="1"/>
            <p:nvPr/>
          </p:nvSpPr>
          <p:spPr>
            <a:xfrm>
              <a:off x="1485900" y="4029834"/>
              <a:ext cx="797983"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29</a:t>
              </a:r>
            </a:p>
          </p:txBody>
        </p:sp>
        <p:sp>
          <p:nvSpPr>
            <p:cNvPr id="112" name="TextBox 111"/>
            <p:cNvSpPr txBox="1"/>
            <p:nvPr/>
          </p:nvSpPr>
          <p:spPr>
            <a:xfrm>
              <a:off x="351366" y="3519628"/>
              <a:ext cx="1706034" cy="400110"/>
            </a:xfrm>
            <a:prstGeom prst="rect">
              <a:avLst/>
            </a:prstGeom>
            <a:noFill/>
          </p:spPr>
          <p:txBody>
            <a:bodyPr wrap="square" rtlCol="0">
              <a:spAutoFit/>
            </a:bodyPr>
            <a:lstStyle/>
            <a:p>
              <a:r>
                <a:rPr lang="en-US" sz="2000" dirty="0">
                  <a:latin typeface="Century" pitchFamily="18" charset="0"/>
                </a:rPr>
                <a:t>name</a:t>
              </a:r>
            </a:p>
          </p:txBody>
        </p:sp>
        <p:sp>
          <p:nvSpPr>
            <p:cNvPr id="114" name="TextBox 113"/>
            <p:cNvSpPr txBox="1"/>
            <p:nvPr/>
          </p:nvSpPr>
          <p:spPr>
            <a:xfrm>
              <a:off x="351367" y="3976828"/>
              <a:ext cx="1137356" cy="400110"/>
            </a:xfrm>
            <a:prstGeom prst="rect">
              <a:avLst/>
            </a:prstGeom>
            <a:noFill/>
          </p:spPr>
          <p:txBody>
            <a:bodyPr wrap="square" rtlCol="0">
              <a:spAutoFit/>
            </a:bodyPr>
            <a:lstStyle/>
            <a:p>
              <a:r>
                <a:rPr lang="en-US" sz="2000" dirty="0">
                  <a:latin typeface="Century" pitchFamily="18" charset="0"/>
                </a:rPr>
                <a:t>age</a:t>
              </a:r>
            </a:p>
          </p:txBody>
        </p:sp>
        <p:sp>
          <p:nvSpPr>
            <p:cNvPr id="124" name="TextBox 123"/>
            <p:cNvSpPr txBox="1"/>
            <p:nvPr/>
          </p:nvSpPr>
          <p:spPr>
            <a:xfrm>
              <a:off x="1485900" y="4507468"/>
              <a:ext cx="13335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Delhi</a:t>
              </a:r>
            </a:p>
          </p:txBody>
        </p:sp>
        <p:sp>
          <p:nvSpPr>
            <p:cNvPr id="126" name="TextBox 125"/>
            <p:cNvSpPr txBox="1"/>
            <p:nvPr/>
          </p:nvSpPr>
          <p:spPr>
            <a:xfrm>
              <a:off x="351367" y="4454462"/>
              <a:ext cx="1137356" cy="400110"/>
            </a:xfrm>
            <a:prstGeom prst="rect">
              <a:avLst/>
            </a:prstGeom>
            <a:noFill/>
          </p:spPr>
          <p:txBody>
            <a:bodyPr wrap="square" rtlCol="0">
              <a:spAutoFit/>
            </a:bodyPr>
            <a:lstStyle/>
            <a:p>
              <a:r>
                <a:rPr lang="en-US" sz="2000" dirty="0">
                  <a:latin typeface="Century" pitchFamily="18" charset="0"/>
                </a:rPr>
                <a:t>address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20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2000"/>
                                        <p:tgtEl>
                                          <p:spTgt spid="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2000"/>
                                        <p:tgtEl>
                                          <p:spTgt spid="155"/>
                                        </p:tgtEl>
                                      </p:cBhvr>
                                    </p:animEffect>
                                  </p:childTnLst>
                                </p:cTn>
                              </p:par>
                              <p:par>
                                <p:cTn id="29" presetID="10"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2000"/>
                                        <p:tgtEl>
                                          <p:spTgt spid="16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9"/>
                                        </p:tgtEl>
                                        <p:attrNameLst>
                                          <p:attrName>style.visibility</p:attrName>
                                        </p:attrNameLst>
                                      </p:cBhvr>
                                      <p:to>
                                        <p:strVal val="visible"/>
                                      </p:to>
                                    </p:set>
                                    <p:animEffect transition="in" filter="fade">
                                      <p:cBhvr>
                                        <p:cTn id="36" dur="2000"/>
                                        <p:tgtEl>
                                          <p:spTgt spid="129"/>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0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2000"/>
                                        <p:tgtEl>
                                          <p:spTgt spid="154"/>
                                        </p:tgtEl>
                                      </p:cBhvr>
                                    </p:animEffect>
                                  </p:childTnLst>
                                </p:cTn>
                              </p:par>
                              <p:par>
                                <p:cTn id="43" presetID="10" presetClass="entr" presetSubtype="0" fill="hold"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2000"/>
                                        <p:tgtEl>
                                          <p:spTgt spid="16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0"/>
                                        <p:tgtEl>
                                          <p:spTgt spid="6"/>
                                        </p:tgtEl>
                                      </p:cBhvr>
                                    </p:animEffect>
                                  </p:childTnLst>
                                </p:cTn>
                              </p:par>
                              <p:par>
                                <p:cTn id="51" presetID="10" presetClass="exit" presetSubtype="0" fill="hold" grpId="1" nodeType="withEffect">
                                  <p:stCondLst>
                                    <p:cond delay="0"/>
                                  </p:stCondLst>
                                  <p:childTnLst>
                                    <p:animEffect transition="out" filter="fade">
                                      <p:cBhvr>
                                        <p:cTn id="52" dur="2000"/>
                                        <p:tgtEl>
                                          <p:spTgt spid="94"/>
                                        </p:tgtEl>
                                      </p:cBhvr>
                                    </p:animEffect>
                                    <p:set>
                                      <p:cBhvr>
                                        <p:cTn id="53" dur="1" fill="hold">
                                          <p:stCondLst>
                                            <p:cond delay="1999"/>
                                          </p:stCondLst>
                                        </p:cTn>
                                        <p:tgtEl>
                                          <p:spTgt spid="94"/>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2000"/>
                                        <p:tgtEl>
                                          <p:spTgt spid="129"/>
                                        </p:tgtEl>
                                      </p:cBhvr>
                                    </p:animEffect>
                                    <p:set>
                                      <p:cBhvr>
                                        <p:cTn id="56" dur="1" fill="hold">
                                          <p:stCondLst>
                                            <p:cond delay="1999"/>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4" grpId="0" animBg="1"/>
      <p:bldP spid="94" grpId="1" animBg="1"/>
      <p:bldP spid="129" grpId="0" animBg="1"/>
      <p:bldP spid="129" grpId="1" animBg="1"/>
      <p:bldP spid="154" grpId="0" animBg="1"/>
      <p:bldP spid="15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Primitive Vs Reference Type</a:t>
            </a:r>
          </a:p>
        </p:txBody>
      </p:sp>
      <p:sp>
        <p:nvSpPr>
          <p:cNvPr id="37" name="Slide Number Placeholder 36"/>
          <p:cNvSpPr>
            <a:spLocks noGrp="1"/>
          </p:cNvSpPr>
          <p:nvPr>
            <p:ph type="sldNum" sz="quarter" idx="12"/>
          </p:nvPr>
        </p:nvSpPr>
        <p:spPr>
          <a:xfrm>
            <a:off x="6553201" y="6492877"/>
            <a:ext cx="2133600" cy="365125"/>
          </a:xfrm>
        </p:spPr>
        <p:txBody>
          <a:bodyPr/>
          <a:lstStyle/>
          <a:p>
            <a:fld id="{B6F15528-21DE-4FAA-801E-634DDDAF4B2B}" type="slidenum">
              <a:rPr lang="en-US" smtClean="0"/>
              <a:pPr/>
              <a:t>56</a:t>
            </a:fld>
            <a:endParaRPr lang="en-US"/>
          </a:p>
        </p:txBody>
      </p:sp>
      <p:sp>
        <p:nvSpPr>
          <p:cNvPr id="89" name="TextBox 88"/>
          <p:cNvSpPr txBox="1"/>
          <p:nvPr/>
        </p:nvSpPr>
        <p:spPr>
          <a:xfrm>
            <a:off x="533400" y="3352800"/>
            <a:ext cx="3276600" cy="2677656"/>
          </a:xfrm>
          <a:prstGeom prst="rect">
            <a:avLst/>
          </a:prstGeom>
          <a:solidFill>
            <a:schemeClr val="accent4">
              <a:lumMod val="60000"/>
              <a:lumOff val="40000"/>
            </a:schemeClr>
          </a:solidFill>
          <a:ln>
            <a:solidFill>
              <a:schemeClr val="accent4">
                <a:lumMod val="50000"/>
              </a:schemeClr>
            </a:solidFill>
          </a:ln>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latin typeface="Century" pitchFamily="18" charset="0"/>
              </a:rPr>
              <a:t> </a:t>
            </a:r>
            <a:r>
              <a:rPr lang="en-US" sz="2400" dirty="0">
                <a:solidFill>
                  <a:srgbClr val="0000FF"/>
                </a:solidFill>
                <a:latin typeface="Century" pitchFamily="18" charset="0"/>
              </a:rPr>
              <a:t>class</a:t>
            </a:r>
            <a:r>
              <a:rPr lang="en-US" sz="2400" dirty="0">
                <a:latin typeface="Century" pitchFamily="18" charset="0"/>
              </a:rPr>
              <a:t> Person{</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name;</a:t>
            </a:r>
          </a:p>
          <a:p>
            <a:r>
              <a:rPr lang="en-US" sz="2400" dirty="0">
                <a:latin typeface="Century" pitchFamily="18" charset="0"/>
              </a:rPr>
              <a:t>	</a:t>
            </a:r>
            <a:r>
              <a:rPr lang="en-US" sz="2400" dirty="0" err="1">
                <a:solidFill>
                  <a:srgbClr val="C00000"/>
                </a:solidFill>
                <a:latin typeface="Century" pitchFamily="18" charset="0"/>
              </a:rPr>
              <a:t>int</a:t>
            </a:r>
            <a:r>
              <a:rPr lang="en-US" sz="2400" dirty="0">
                <a:latin typeface="Century" pitchFamily="18" charset="0"/>
              </a:rPr>
              <a:t> age;</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address;</a:t>
            </a:r>
          </a:p>
          <a:p>
            <a:r>
              <a:rPr lang="en-US" sz="2400" dirty="0">
                <a:latin typeface="Century" pitchFamily="18" charset="0"/>
              </a:rPr>
              <a:t>	</a:t>
            </a:r>
            <a:r>
              <a:rPr lang="en-US" sz="2400" dirty="0">
                <a:solidFill>
                  <a:srgbClr val="C00000"/>
                </a:solidFill>
                <a:latin typeface="Century" pitchFamily="18" charset="0"/>
              </a:rPr>
              <a:t>long</a:t>
            </a:r>
            <a:r>
              <a:rPr lang="en-US" sz="2400" dirty="0">
                <a:latin typeface="Century" pitchFamily="18" charset="0"/>
              </a:rPr>
              <a:t> contact;</a:t>
            </a:r>
          </a:p>
          <a:p>
            <a:r>
              <a:rPr lang="en-US" sz="2400" dirty="0">
                <a:latin typeface="Century" pitchFamily="18" charset="0"/>
              </a:rPr>
              <a:t>	</a:t>
            </a:r>
            <a:r>
              <a:rPr lang="en-US" sz="2400" dirty="0">
                <a:solidFill>
                  <a:srgbClr val="C00000"/>
                </a:solidFill>
                <a:latin typeface="Century" pitchFamily="18" charset="0"/>
              </a:rPr>
              <a:t>String</a:t>
            </a:r>
            <a:r>
              <a:rPr lang="en-US" sz="2400" dirty="0">
                <a:latin typeface="Century" pitchFamily="18" charset="0"/>
              </a:rPr>
              <a:t> email;</a:t>
            </a:r>
          </a:p>
          <a:p>
            <a:r>
              <a:rPr lang="en-US" sz="2400" dirty="0">
                <a:latin typeface="Century" pitchFamily="18" charset="0"/>
              </a:rPr>
              <a:t>}</a:t>
            </a:r>
          </a:p>
        </p:txBody>
      </p:sp>
      <p:sp>
        <p:nvSpPr>
          <p:cNvPr id="94" name="TextBox 93"/>
          <p:cNvSpPr txBox="1"/>
          <p:nvPr/>
        </p:nvSpPr>
        <p:spPr>
          <a:xfrm>
            <a:off x="4724400" y="1447800"/>
            <a:ext cx="3581400" cy="1200329"/>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Century" pitchFamily="18" charset="0"/>
              </a:rPr>
              <a:t>Person ram = new Person();</a:t>
            </a:r>
          </a:p>
          <a:p>
            <a:endParaRPr lang="en-US" dirty="0">
              <a:latin typeface="Century" pitchFamily="18" charset="0"/>
            </a:endParaRPr>
          </a:p>
          <a:p>
            <a:r>
              <a:rPr lang="en-US" dirty="0">
                <a:latin typeface="Century" pitchFamily="18" charset="0"/>
              </a:rPr>
              <a:t>ram.name=“Ram Kumar”;</a:t>
            </a:r>
          </a:p>
          <a:p>
            <a:r>
              <a:rPr lang="en-US" dirty="0">
                <a:latin typeface="Century" pitchFamily="18" charset="0"/>
              </a:rPr>
              <a:t>ram.int age=24;</a:t>
            </a:r>
          </a:p>
        </p:txBody>
      </p:sp>
      <p:grpSp>
        <p:nvGrpSpPr>
          <p:cNvPr id="4" name="Group 127"/>
          <p:cNvGrpSpPr/>
          <p:nvPr/>
        </p:nvGrpSpPr>
        <p:grpSpPr>
          <a:xfrm>
            <a:off x="457201" y="1143001"/>
            <a:ext cx="2933700" cy="1800895"/>
            <a:chOff x="876300" y="4800600"/>
            <a:chExt cx="2933700" cy="1800895"/>
          </a:xfrm>
        </p:grpSpPr>
        <p:sp>
          <p:nvSpPr>
            <p:cNvPr id="88" name="TextBox 87"/>
            <p:cNvSpPr txBox="1"/>
            <p:nvPr/>
          </p:nvSpPr>
          <p:spPr>
            <a:xfrm>
              <a:off x="914400" y="4800600"/>
              <a:ext cx="1981200" cy="707886"/>
            </a:xfrm>
            <a:prstGeom prst="rect">
              <a:avLst/>
            </a:prstGeom>
            <a:noFill/>
          </p:spPr>
          <p:txBody>
            <a:bodyPr wrap="square" rtlCol="0">
              <a:spAutoFit/>
            </a:bodyPr>
            <a:lstStyle/>
            <a:p>
              <a:r>
                <a:rPr lang="en-US" sz="4000" dirty="0">
                  <a:latin typeface="Century" pitchFamily="18" charset="0"/>
                </a:rPr>
                <a:t>ram</a:t>
              </a:r>
            </a:p>
          </p:txBody>
        </p:sp>
        <p:sp>
          <p:nvSpPr>
            <p:cNvPr id="93" name="Rounded Rectangle 92"/>
            <p:cNvSpPr/>
            <p:nvPr/>
          </p:nvSpPr>
          <p:spPr>
            <a:xfrm>
              <a:off x="876300" y="5534695"/>
              <a:ext cx="2933700" cy="1066800"/>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00"/>
            </a:p>
          </p:txBody>
        </p:sp>
        <p:sp>
          <p:nvSpPr>
            <p:cNvPr id="95" name="TextBox 94"/>
            <p:cNvSpPr txBox="1"/>
            <p:nvPr/>
          </p:nvSpPr>
          <p:spPr>
            <a:xfrm>
              <a:off x="1981200" y="5638800"/>
              <a:ext cx="16002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Ram Kumar</a:t>
              </a:r>
            </a:p>
          </p:txBody>
        </p:sp>
        <p:sp>
          <p:nvSpPr>
            <p:cNvPr id="96" name="TextBox 95"/>
            <p:cNvSpPr txBox="1"/>
            <p:nvPr/>
          </p:nvSpPr>
          <p:spPr>
            <a:xfrm>
              <a:off x="1981200" y="6087234"/>
              <a:ext cx="797983"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24</a:t>
              </a:r>
            </a:p>
          </p:txBody>
        </p:sp>
        <p:sp>
          <p:nvSpPr>
            <p:cNvPr id="98" name="TextBox 97"/>
            <p:cNvSpPr txBox="1"/>
            <p:nvPr/>
          </p:nvSpPr>
          <p:spPr>
            <a:xfrm>
              <a:off x="999067" y="5577028"/>
              <a:ext cx="920750" cy="400110"/>
            </a:xfrm>
            <a:prstGeom prst="rect">
              <a:avLst/>
            </a:prstGeom>
            <a:noFill/>
          </p:spPr>
          <p:txBody>
            <a:bodyPr wrap="square" rtlCol="0">
              <a:spAutoFit/>
            </a:bodyPr>
            <a:lstStyle/>
            <a:p>
              <a:r>
                <a:rPr lang="en-US" sz="2000" dirty="0">
                  <a:latin typeface="Century" pitchFamily="18" charset="0"/>
                </a:rPr>
                <a:t>name</a:t>
              </a:r>
            </a:p>
          </p:txBody>
        </p:sp>
        <p:sp>
          <p:nvSpPr>
            <p:cNvPr id="99" name="TextBox 98"/>
            <p:cNvSpPr txBox="1"/>
            <p:nvPr/>
          </p:nvSpPr>
          <p:spPr>
            <a:xfrm>
              <a:off x="999067" y="6034228"/>
              <a:ext cx="613833" cy="400110"/>
            </a:xfrm>
            <a:prstGeom prst="rect">
              <a:avLst/>
            </a:prstGeom>
            <a:noFill/>
          </p:spPr>
          <p:txBody>
            <a:bodyPr wrap="square" rtlCol="0">
              <a:spAutoFit/>
            </a:bodyPr>
            <a:lstStyle/>
            <a:p>
              <a:r>
                <a:rPr lang="en-US" sz="2000" dirty="0">
                  <a:latin typeface="Century" pitchFamily="18" charset="0"/>
                </a:rPr>
                <a:t>age</a:t>
              </a:r>
            </a:p>
          </p:txBody>
        </p:sp>
      </p:grpSp>
      <p:sp>
        <p:nvSpPr>
          <p:cNvPr id="129" name="TextBox 128"/>
          <p:cNvSpPr txBox="1"/>
          <p:nvPr/>
        </p:nvSpPr>
        <p:spPr>
          <a:xfrm>
            <a:off x="4724400" y="2819400"/>
            <a:ext cx="3581400" cy="1477328"/>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Century" pitchFamily="18" charset="0"/>
              </a:rPr>
              <a:t>Person </a:t>
            </a:r>
            <a:r>
              <a:rPr lang="en-US" dirty="0" err="1">
                <a:latin typeface="Century" pitchFamily="18" charset="0"/>
              </a:rPr>
              <a:t>shyam</a:t>
            </a:r>
            <a:r>
              <a:rPr lang="en-US" dirty="0">
                <a:latin typeface="Century" pitchFamily="18" charset="0"/>
              </a:rPr>
              <a:t> = new Person();</a:t>
            </a:r>
          </a:p>
          <a:p>
            <a:endParaRPr lang="en-US" dirty="0">
              <a:latin typeface="Century" pitchFamily="18" charset="0"/>
            </a:endParaRPr>
          </a:p>
          <a:p>
            <a:r>
              <a:rPr lang="en-US" dirty="0">
                <a:latin typeface="Century" pitchFamily="18" charset="0"/>
              </a:rPr>
              <a:t>shyam.name=“</a:t>
            </a:r>
            <a:r>
              <a:rPr lang="en-US" dirty="0" err="1">
                <a:latin typeface="Century" pitchFamily="18" charset="0"/>
              </a:rPr>
              <a:t>Shyam</a:t>
            </a:r>
            <a:r>
              <a:rPr lang="en-US" dirty="0">
                <a:latin typeface="Century" pitchFamily="18" charset="0"/>
              </a:rPr>
              <a:t> </a:t>
            </a:r>
            <a:r>
              <a:rPr lang="en-US" dirty="0" err="1">
                <a:latin typeface="Century" pitchFamily="18" charset="0"/>
              </a:rPr>
              <a:t>Kapoor</a:t>
            </a:r>
            <a:r>
              <a:rPr lang="en-US" dirty="0">
                <a:latin typeface="Century" pitchFamily="18" charset="0"/>
              </a:rPr>
              <a:t>”;</a:t>
            </a:r>
          </a:p>
          <a:p>
            <a:r>
              <a:rPr lang="en-US" dirty="0" err="1">
                <a:latin typeface="Century" pitchFamily="18" charset="0"/>
              </a:rPr>
              <a:t>shyam.age</a:t>
            </a:r>
            <a:r>
              <a:rPr lang="en-US" dirty="0">
                <a:latin typeface="Century" pitchFamily="18" charset="0"/>
              </a:rPr>
              <a:t>=29;</a:t>
            </a:r>
          </a:p>
          <a:p>
            <a:r>
              <a:rPr lang="en-US" dirty="0" err="1">
                <a:latin typeface="Century" pitchFamily="18" charset="0"/>
              </a:rPr>
              <a:t>shyam.address</a:t>
            </a:r>
            <a:r>
              <a:rPr lang="en-US" dirty="0">
                <a:latin typeface="Century" pitchFamily="18" charset="0"/>
              </a:rPr>
              <a:t>=“Delhi”;</a:t>
            </a:r>
          </a:p>
        </p:txBody>
      </p:sp>
      <p:grpSp>
        <p:nvGrpSpPr>
          <p:cNvPr id="11" name="Group 126"/>
          <p:cNvGrpSpPr/>
          <p:nvPr/>
        </p:nvGrpSpPr>
        <p:grpSpPr>
          <a:xfrm>
            <a:off x="4191001" y="4191002"/>
            <a:ext cx="3352800" cy="2285999"/>
            <a:chOff x="228600" y="2743200"/>
            <a:chExt cx="3352800" cy="2285999"/>
          </a:xfrm>
        </p:grpSpPr>
        <p:sp>
          <p:nvSpPr>
            <p:cNvPr id="102" name="TextBox 101"/>
            <p:cNvSpPr txBox="1"/>
            <p:nvPr/>
          </p:nvSpPr>
          <p:spPr>
            <a:xfrm>
              <a:off x="266700" y="2743200"/>
              <a:ext cx="1981200" cy="707886"/>
            </a:xfrm>
            <a:prstGeom prst="rect">
              <a:avLst/>
            </a:prstGeom>
            <a:noFill/>
          </p:spPr>
          <p:txBody>
            <a:bodyPr wrap="square" rtlCol="0">
              <a:spAutoFit/>
            </a:bodyPr>
            <a:lstStyle/>
            <a:p>
              <a:r>
                <a:rPr lang="en-US" sz="4000" dirty="0" err="1">
                  <a:latin typeface="Century" pitchFamily="18" charset="0"/>
                </a:rPr>
                <a:t>shyam</a:t>
              </a:r>
              <a:endParaRPr lang="en-US" sz="4000" dirty="0">
                <a:latin typeface="Century" pitchFamily="18" charset="0"/>
              </a:endParaRPr>
            </a:p>
          </p:txBody>
        </p:sp>
        <p:sp>
          <p:nvSpPr>
            <p:cNvPr id="103" name="Rounded Rectangle 102"/>
            <p:cNvSpPr/>
            <p:nvPr/>
          </p:nvSpPr>
          <p:spPr>
            <a:xfrm>
              <a:off x="228600" y="3477294"/>
              <a:ext cx="3352800" cy="1551905"/>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00"/>
            </a:p>
          </p:txBody>
        </p:sp>
        <p:sp>
          <p:nvSpPr>
            <p:cNvPr id="107" name="TextBox 106"/>
            <p:cNvSpPr txBox="1"/>
            <p:nvPr/>
          </p:nvSpPr>
          <p:spPr>
            <a:xfrm>
              <a:off x="1485900" y="3581400"/>
              <a:ext cx="18669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err="1">
                  <a:solidFill>
                    <a:schemeClr val="tx1"/>
                  </a:solidFill>
                  <a:latin typeface="Century" pitchFamily="18" charset="0"/>
                </a:rPr>
                <a:t>Shyam</a:t>
              </a:r>
              <a:r>
                <a:rPr lang="en-US" dirty="0">
                  <a:solidFill>
                    <a:schemeClr val="tx1"/>
                  </a:solidFill>
                  <a:latin typeface="Century" pitchFamily="18" charset="0"/>
                </a:rPr>
                <a:t> </a:t>
              </a:r>
              <a:r>
                <a:rPr lang="en-US" dirty="0" err="1">
                  <a:solidFill>
                    <a:schemeClr val="tx1"/>
                  </a:solidFill>
                  <a:latin typeface="Century" pitchFamily="18" charset="0"/>
                </a:rPr>
                <a:t>Kapoor</a:t>
              </a:r>
              <a:endParaRPr lang="en-US" dirty="0">
                <a:solidFill>
                  <a:schemeClr val="tx1"/>
                </a:solidFill>
                <a:latin typeface="Century" pitchFamily="18" charset="0"/>
              </a:endParaRPr>
            </a:p>
          </p:txBody>
        </p:sp>
        <p:sp>
          <p:nvSpPr>
            <p:cNvPr id="108" name="TextBox 107"/>
            <p:cNvSpPr txBox="1"/>
            <p:nvPr/>
          </p:nvSpPr>
          <p:spPr>
            <a:xfrm>
              <a:off x="1485900" y="4029834"/>
              <a:ext cx="797983"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29</a:t>
              </a:r>
            </a:p>
          </p:txBody>
        </p:sp>
        <p:sp>
          <p:nvSpPr>
            <p:cNvPr id="112" name="TextBox 111"/>
            <p:cNvSpPr txBox="1"/>
            <p:nvPr/>
          </p:nvSpPr>
          <p:spPr>
            <a:xfrm>
              <a:off x="351366" y="3519628"/>
              <a:ext cx="1706034" cy="400110"/>
            </a:xfrm>
            <a:prstGeom prst="rect">
              <a:avLst/>
            </a:prstGeom>
            <a:noFill/>
          </p:spPr>
          <p:txBody>
            <a:bodyPr wrap="square" rtlCol="0">
              <a:spAutoFit/>
            </a:bodyPr>
            <a:lstStyle/>
            <a:p>
              <a:r>
                <a:rPr lang="en-US" sz="2000" dirty="0">
                  <a:latin typeface="Century" pitchFamily="18" charset="0"/>
                </a:rPr>
                <a:t>name</a:t>
              </a:r>
            </a:p>
          </p:txBody>
        </p:sp>
        <p:sp>
          <p:nvSpPr>
            <p:cNvPr id="114" name="TextBox 113"/>
            <p:cNvSpPr txBox="1"/>
            <p:nvPr/>
          </p:nvSpPr>
          <p:spPr>
            <a:xfrm>
              <a:off x="351367" y="3976828"/>
              <a:ext cx="1137356" cy="400110"/>
            </a:xfrm>
            <a:prstGeom prst="rect">
              <a:avLst/>
            </a:prstGeom>
            <a:noFill/>
          </p:spPr>
          <p:txBody>
            <a:bodyPr wrap="square" rtlCol="0">
              <a:spAutoFit/>
            </a:bodyPr>
            <a:lstStyle/>
            <a:p>
              <a:r>
                <a:rPr lang="en-US" sz="2000" dirty="0">
                  <a:latin typeface="Century" pitchFamily="18" charset="0"/>
                </a:rPr>
                <a:t>age</a:t>
              </a:r>
            </a:p>
          </p:txBody>
        </p:sp>
        <p:sp>
          <p:nvSpPr>
            <p:cNvPr id="124" name="TextBox 123"/>
            <p:cNvSpPr txBox="1"/>
            <p:nvPr/>
          </p:nvSpPr>
          <p:spPr>
            <a:xfrm>
              <a:off x="1485900" y="4507468"/>
              <a:ext cx="1333500" cy="36933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latin typeface="Century" pitchFamily="18" charset="0"/>
                </a:rPr>
                <a:t>Delhi</a:t>
              </a:r>
            </a:p>
          </p:txBody>
        </p:sp>
        <p:sp>
          <p:nvSpPr>
            <p:cNvPr id="126" name="TextBox 125"/>
            <p:cNvSpPr txBox="1"/>
            <p:nvPr/>
          </p:nvSpPr>
          <p:spPr>
            <a:xfrm>
              <a:off x="351367" y="4454462"/>
              <a:ext cx="1137356" cy="400110"/>
            </a:xfrm>
            <a:prstGeom prst="rect">
              <a:avLst/>
            </a:prstGeom>
            <a:noFill/>
          </p:spPr>
          <p:txBody>
            <a:bodyPr wrap="square" rtlCol="0">
              <a:spAutoFit/>
            </a:bodyPr>
            <a:lstStyle/>
            <a:p>
              <a:r>
                <a:rPr lang="en-US" sz="2000" dirty="0">
                  <a:latin typeface="Century" pitchFamily="18" charset="0"/>
                </a:rPr>
                <a:t>address</a:t>
              </a:r>
            </a:p>
          </p:txBody>
        </p:sp>
      </p:grpSp>
      <p:cxnSp>
        <p:nvCxnSpPr>
          <p:cNvPr id="160" name="Straight Arrow Connector 159"/>
          <p:cNvCxnSpPr/>
          <p:nvPr/>
        </p:nvCxnSpPr>
        <p:spPr>
          <a:xfrm>
            <a:off x="6019800" y="1676400"/>
            <a:ext cx="18288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6096001" y="2667000"/>
            <a:ext cx="1371600" cy="685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5486400" y="1066800"/>
            <a:ext cx="3657600" cy="3829110"/>
            <a:chOff x="5486400" y="1066800"/>
            <a:chExt cx="3657600" cy="3829110"/>
          </a:xfrm>
        </p:grpSpPr>
        <p:sp>
          <p:nvSpPr>
            <p:cNvPr id="44" name="Oval 43"/>
            <p:cNvSpPr/>
            <p:nvPr/>
          </p:nvSpPr>
          <p:spPr>
            <a:xfrm>
              <a:off x="5486400" y="1066800"/>
              <a:ext cx="3657600" cy="3810000"/>
            </a:xfrm>
            <a:prstGeom prst="ellipse">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705600" y="4495800"/>
              <a:ext cx="1066800" cy="400110"/>
            </a:xfrm>
            <a:prstGeom prst="rect">
              <a:avLst/>
            </a:prstGeom>
            <a:noFill/>
          </p:spPr>
          <p:txBody>
            <a:bodyPr wrap="square" rtlCol="0">
              <a:spAutoFit/>
            </a:bodyPr>
            <a:lstStyle/>
            <a:p>
              <a:r>
                <a:rPr lang="en-US" sz="2000" b="1" i="1" dirty="0">
                  <a:latin typeface="Century" pitchFamily="18" charset="0"/>
                </a:rPr>
                <a:t>HEAP</a:t>
              </a:r>
            </a:p>
          </p:txBody>
        </p:sp>
        <p:sp>
          <p:nvSpPr>
            <p:cNvPr id="139" name="Oval 138"/>
            <p:cNvSpPr/>
            <p:nvPr/>
          </p:nvSpPr>
          <p:spPr>
            <a:xfrm>
              <a:off x="6553201" y="1219200"/>
              <a:ext cx="1219200" cy="685800"/>
            </a:xfrm>
            <a:prstGeom prst="ellipse">
              <a:avLst/>
            </a:prstGeom>
            <a:solidFill>
              <a:schemeClr val="accent3">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mike</a:t>
              </a:r>
              <a:endParaRPr lang="en-IN" dirty="0">
                <a:solidFill>
                  <a:schemeClr val="tx1"/>
                </a:solidFill>
                <a:latin typeface="Century" pitchFamily="18" charset="0"/>
              </a:endParaRPr>
            </a:p>
          </p:txBody>
        </p:sp>
        <p:sp>
          <p:nvSpPr>
            <p:cNvPr id="145" name="Oval 144"/>
            <p:cNvSpPr/>
            <p:nvPr/>
          </p:nvSpPr>
          <p:spPr>
            <a:xfrm>
              <a:off x="6324600" y="2971800"/>
              <a:ext cx="1371600" cy="685800"/>
            </a:xfrm>
            <a:prstGeom prst="ellipse">
              <a:avLst/>
            </a:prstGeom>
            <a:solidFill>
              <a:schemeClr val="bg2">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mohan</a:t>
              </a:r>
              <a:endParaRPr lang="en-IN" dirty="0">
                <a:solidFill>
                  <a:schemeClr val="tx1"/>
                </a:solidFill>
                <a:latin typeface="Century" pitchFamily="18" charset="0"/>
              </a:endParaRPr>
            </a:p>
          </p:txBody>
        </p:sp>
        <p:sp>
          <p:nvSpPr>
            <p:cNvPr id="148" name="Oval 147"/>
            <p:cNvSpPr/>
            <p:nvPr/>
          </p:nvSpPr>
          <p:spPr>
            <a:xfrm>
              <a:off x="5638800" y="2362200"/>
              <a:ext cx="990600" cy="685800"/>
            </a:xfrm>
            <a:prstGeom prst="ellipse">
              <a:avLst/>
            </a:prstGeom>
            <a:solidFill>
              <a:schemeClr val="accent6">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jack</a:t>
              </a:r>
              <a:endParaRPr lang="en-IN" dirty="0">
                <a:solidFill>
                  <a:schemeClr val="tx1"/>
                </a:solidFill>
                <a:latin typeface="Century" pitchFamily="18" charset="0"/>
              </a:endParaRPr>
            </a:p>
          </p:txBody>
        </p:sp>
        <p:sp>
          <p:nvSpPr>
            <p:cNvPr id="151" name="Oval 150"/>
            <p:cNvSpPr/>
            <p:nvPr/>
          </p:nvSpPr>
          <p:spPr>
            <a:xfrm>
              <a:off x="6172200" y="3810000"/>
              <a:ext cx="990600" cy="533400"/>
            </a:xfrm>
            <a:prstGeom prst="ellipse">
              <a:avLst/>
            </a:prstGeom>
            <a:solidFill>
              <a:schemeClr val="accent3">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tim</a:t>
              </a:r>
              <a:endParaRPr lang="en-IN" dirty="0">
                <a:solidFill>
                  <a:schemeClr val="tx1"/>
                </a:solidFill>
                <a:latin typeface="Century" pitchFamily="18" charset="0"/>
              </a:endParaRPr>
            </a:p>
          </p:txBody>
        </p:sp>
        <p:sp>
          <p:nvSpPr>
            <p:cNvPr id="152" name="Oval 151"/>
            <p:cNvSpPr/>
            <p:nvPr/>
          </p:nvSpPr>
          <p:spPr>
            <a:xfrm>
              <a:off x="7848600" y="2590800"/>
              <a:ext cx="990600" cy="609600"/>
            </a:xfrm>
            <a:prstGeom prst="ellipse">
              <a:avLst/>
            </a:prstGeom>
            <a:solidFill>
              <a:schemeClr val="bg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tom</a:t>
              </a:r>
              <a:endParaRPr lang="en-IN" dirty="0">
                <a:solidFill>
                  <a:schemeClr val="tx1"/>
                </a:solidFill>
                <a:latin typeface="Century" pitchFamily="18" charset="0"/>
              </a:endParaRPr>
            </a:p>
          </p:txBody>
        </p:sp>
        <p:sp>
          <p:nvSpPr>
            <p:cNvPr id="153" name="Oval 152"/>
            <p:cNvSpPr/>
            <p:nvPr/>
          </p:nvSpPr>
          <p:spPr>
            <a:xfrm>
              <a:off x="6691745" y="1981200"/>
              <a:ext cx="1080655" cy="685800"/>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carl</a:t>
              </a:r>
              <a:endParaRPr lang="en-IN" dirty="0">
                <a:solidFill>
                  <a:schemeClr val="tx1"/>
                </a:solidFill>
                <a:latin typeface="Century" pitchFamily="18" charset="0"/>
              </a:endParaRPr>
            </a:p>
          </p:txBody>
        </p:sp>
      </p:grpSp>
      <p:sp>
        <p:nvSpPr>
          <p:cNvPr id="154" name="Oval 153"/>
          <p:cNvSpPr/>
          <p:nvPr/>
        </p:nvSpPr>
        <p:spPr>
          <a:xfrm>
            <a:off x="7391400" y="3581400"/>
            <a:ext cx="1274618" cy="685800"/>
          </a:xfrm>
          <a:prstGeom prst="ellipse">
            <a:avLst/>
          </a:prstGeom>
          <a:solidFill>
            <a:schemeClr val="accent2">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entury" pitchFamily="18" charset="0"/>
              </a:rPr>
              <a:t>shyam</a:t>
            </a:r>
            <a:endParaRPr lang="en-IN" dirty="0">
              <a:solidFill>
                <a:schemeClr val="tx1"/>
              </a:solidFill>
              <a:latin typeface="Century" pitchFamily="18" charset="0"/>
            </a:endParaRPr>
          </a:p>
        </p:txBody>
      </p:sp>
      <p:sp>
        <p:nvSpPr>
          <p:cNvPr id="155" name="Oval 154"/>
          <p:cNvSpPr/>
          <p:nvPr/>
        </p:nvSpPr>
        <p:spPr>
          <a:xfrm>
            <a:off x="7848601" y="1745343"/>
            <a:ext cx="914400" cy="533400"/>
          </a:xfrm>
          <a:prstGeom prst="ellipse">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entury" pitchFamily="18" charset="0"/>
              </a:rPr>
              <a:t>ram</a:t>
            </a:r>
            <a:endParaRPr lang="en-IN" dirty="0">
              <a:solidFill>
                <a:schemeClr val="tx1"/>
              </a:solidFill>
              <a:latin typeface="Century"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20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2000"/>
                                        <p:tgtEl>
                                          <p:spTgt spid="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2000"/>
                                        <p:tgtEl>
                                          <p:spTgt spid="155"/>
                                        </p:tgtEl>
                                      </p:cBhvr>
                                    </p:animEffect>
                                  </p:childTnLst>
                                </p:cTn>
                              </p:par>
                              <p:par>
                                <p:cTn id="29" presetID="10"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2000"/>
                                        <p:tgtEl>
                                          <p:spTgt spid="16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9"/>
                                        </p:tgtEl>
                                        <p:attrNameLst>
                                          <p:attrName>style.visibility</p:attrName>
                                        </p:attrNameLst>
                                      </p:cBhvr>
                                      <p:to>
                                        <p:strVal val="visible"/>
                                      </p:to>
                                    </p:set>
                                    <p:animEffect transition="in" filter="fade">
                                      <p:cBhvr>
                                        <p:cTn id="36" dur="2000"/>
                                        <p:tgtEl>
                                          <p:spTgt spid="129"/>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0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2000"/>
                                        <p:tgtEl>
                                          <p:spTgt spid="154"/>
                                        </p:tgtEl>
                                      </p:cBhvr>
                                    </p:animEffect>
                                  </p:childTnLst>
                                </p:cTn>
                              </p:par>
                              <p:par>
                                <p:cTn id="43" presetID="10" presetClass="entr" presetSubtype="0" fill="hold"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2000"/>
                                        <p:tgtEl>
                                          <p:spTgt spid="162"/>
                                        </p:tgtEl>
                                      </p:cBhvr>
                                    </p:animEffect>
                                  </p:childTnLst>
                                </p:cTn>
                              </p:par>
                              <p:par>
                                <p:cTn id="46" presetID="10" presetClass="exit" presetSubtype="0" fill="hold" grpId="1" nodeType="withEffect">
                                  <p:stCondLst>
                                    <p:cond delay="0"/>
                                  </p:stCondLst>
                                  <p:childTnLst>
                                    <p:animEffect transition="out" filter="fade">
                                      <p:cBhvr>
                                        <p:cTn id="47" dur="2000"/>
                                        <p:tgtEl>
                                          <p:spTgt spid="94"/>
                                        </p:tgtEl>
                                      </p:cBhvr>
                                    </p:animEffect>
                                    <p:set>
                                      <p:cBhvr>
                                        <p:cTn id="48" dur="1" fill="hold">
                                          <p:stCondLst>
                                            <p:cond delay="1999"/>
                                          </p:stCondLst>
                                        </p:cTn>
                                        <p:tgtEl>
                                          <p:spTgt spid="9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2000"/>
                                        <p:tgtEl>
                                          <p:spTgt spid="129"/>
                                        </p:tgtEl>
                                      </p:cBhvr>
                                    </p:animEffect>
                                    <p:set>
                                      <p:cBhvr>
                                        <p:cTn id="51" dur="1" fill="hold">
                                          <p:stCondLst>
                                            <p:cond delay="1999"/>
                                          </p:stCondLst>
                                        </p:cTn>
                                        <p:tgtEl>
                                          <p:spTgt spid="1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4" grpId="0" animBg="1"/>
      <p:bldP spid="94" grpId="1" animBg="1"/>
      <p:bldP spid="129" grpId="0" animBg="1"/>
      <p:bldP spid="129" grpId="1" animBg="1"/>
      <p:bldP spid="154" grpId="0" animBg="1"/>
      <p:bldP spid="1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228601" y="1447800"/>
            <a:ext cx="2743200" cy="4572000"/>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Primitive Vs Reference Type</a:t>
            </a:r>
          </a:p>
        </p:txBody>
      </p:sp>
      <p:sp>
        <p:nvSpPr>
          <p:cNvPr id="16" name="TextBox 15"/>
          <p:cNvSpPr txBox="1"/>
          <p:nvPr/>
        </p:nvSpPr>
        <p:spPr>
          <a:xfrm>
            <a:off x="609600" y="1752602"/>
            <a:ext cx="1905000" cy="1200329"/>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err="1">
                <a:latin typeface="Century" pitchFamily="18" charset="0"/>
              </a:rPr>
              <a:t>int</a:t>
            </a:r>
            <a:r>
              <a:rPr lang="en-US" sz="2400" dirty="0">
                <a:latin typeface="Century" pitchFamily="18" charset="0"/>
              </a:rPr>
              <a:t> a=100;</a:t>
            </a:r>
          </a:p>
          <a:p>
            <a:r>
              <a:rPr lang="en-US" sz="2400" dirty="0" err="1">
                <a:latin typeface="Century" pitchFamily="18" charset="0"/>
              </a:rPr>
              <a:t>int</a:t>
            </a:r>
            <a:r>
              <a:rPr lang="en-US" sz="2400" dirty="0">
                <a:latin typeface="Century" pitchFamily="18" charset="0"/>
              </a:rPr>
              <a:t> b=200;</a:t>
            </a:r>
          </a:p>
          <a:p>
            <a:r>
              <a:rPr lang="en-US" sz="2400" dirty="0" err="1">
                <a:latin typeface="Century" pitchFamily="18" charset="0"/>
              </a:rPr>
              <a:t>int</a:t>
            </a:r>
            <a:r>
              <a:rPr lang="en-US" sz="2400" dirty="0">
                <a:latin typeface="Century" pitchFamily="18" charset="0"/>
              </a:rPr>
              <a:t> c=a;</a:t>
            </a:r>
          </a:p>
        </p:txBody>
      </p:sp>
      <p:sp>
        <p:nvSpPr>
          <p:cNvPr id="20" name="TextBox 19"/>
          <p:cNvSpPr txBox="1"/>
          <p:nvPr/>
        </p:nvSpPr>
        <p:spPr>
          <a:xfrm>
            <a:off x="1295400" y="3429000"/>
            <a:ext cx="1219200" cy="52322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800" dirty="0">
                <a:solidFill>
                  <a:schemeClr val="tx1"/>
                </a:solidFill>
                <a:latin typeface="Century" pitchFamily="18" charset="0"/>
              </a:rPr>
              <a:t>100</a:t>
            </a:r>
          </a:p>
        </p:txBody>
      </p:sp>
      <p:sp>
        <p:nvSpPr>
          <p:cNvPr id="22" name="TextBox 21"/>
          <p:cNvSpPr txBox="1"/>
          <p:nvPr/>
        </p:nvSpPr>
        <p:spPr>
          <a:xfrm>
            <a:off x="1295400" y="4278868"/>
            <a:ext cx="1219200" cy="52322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800" dirty="0">
                <a:solidFill>
                  <a:schemeClr val="tx1"/>
                </a:solidFill>
                <a:latin typeface="Century" pitchFamily="18" charset="0"/>
              </a:rPr>
              <a:t>200</a:t>
            </a:r>
          </a:p>
        </p:txBody>
      </p:sp>
      <p:sp>
        <p:nvSpPr>
          <p:cNvPr id="24" name="TextBox 23"/>
          <p:cNvSpPr txBox="1"/>
          <p:nvPr/>
        </p:nvSpPr>
        <p:spPr>
          <a:xfrm>
            <a:off x="1295400" y="5115580"/>
            <a:ext cx="1219200" cy="52322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800" dirty="0">
                <a:solidFill>
                  <a:schemeClr val="tx1"/>
                </a:solidFill>
                <a:latin typeface="Century" pitchFamily="18" charset="0"/>
              </a:rPr>
              <a:t>100</a:t>
            </a:r>
          </a:p>
        </p:txBody>
      </p:sp>
      <p:sp>
        <p:nvSpPr>
          <p:cNvPr id="25" name="TextBox 24"/>
          <p:cNvSpPr txBox="1"/>
          <p:nvPr/>
        </p:nvSpPr>
        <p:spPr>
          <a:xfrm>
            <a:off x="457200" y="3207605"/>
            <a:ext cx="533400" cy="830997"/>
          </a:xfrm>
          <a:prstGeom prst="rect">
            <a:avLst/>
          </a:prstGeom>
          <a:noFill/>
        </p:spPr>
        <p:txBody>
          <a:bodyPr wrap="square" rtlCol="0">
            <a:spAutoFit/>
          </a:bodyPr>
          <a:lstStyle/>
          <a:p>
            <a:r>
              <a:rPr lang="en-US" sz="4800" dirty="0">
                <a:latin typeface="Century" pitchFamily="18" charset="0"/>
              </a:rPr>
              <a:t>a</a:t>
            </a:r>
          </a:p>
        </p:txBody>
      </p:sp>
      <p:sp>
        <p:nvSpPr>
          <p:cNvPr id="26" name="TextBox 25"/>
          <p:cNvSpPr txBox="1"/>
          <p:nvPr/>
        </p:nvSpPr>
        <p:spPr>
          <a:xfrm>
            <a:off x="457200" y="4045805"/>
            <a:ext cx="533400" cy="830997"/>
          </a:xfrm>
          <a:prstGeom prst="rect">
            <a:avLst/>
          </a:prstGeom>
          <a:noFill/>
        </p:spPr>
        <p:txBody>
          <a:bodyPr wrap="square" rtlCol="0">
            <a:spAutoFit/>
          </a:bodyPr>
          <a:lstStyle/>
          <a:p>
            <a:r>
              <a:rPr lang="en-US" sz="4800" dirty="0">
                <a:latin typeface="Century" pitchFamily="18" charset="0"/>
              </a:rPr>
              <a:t>b</a:t>
            </a:r>
          </a:p>
        </p:txBody>
      </p:sp>
      <p:sp>
        <p:nvSpPr>
          <p:cNvPr id="27" name="TextBox 26"/>
          <p:cNvSpPr txBox="1"/>
          <p:nvPr/>
        </p:nvSpPr>
        <p:spPr>
          <a:xfrm>
            <a:off x="457200" y="4884005"/>
            <a:ext cx="533400" cy="830997"/>
          </a:xfrm>
          <a:prstGeom prst="rect">
            <a:avLst/>
          </a:prstGeom>
          <a:noFill/>
        </p:spPr>
        <p:txBody>
          <a:bodyPr wrap="square" rtlCol="0">
            <a:spAutoFit/>
          </a:bodyPr>
          <a:lstStyle/>
          <a:p>
            <a:r>
              <a:rPr lang="en-US" sz="4800" dirty="0">
                <a:latin typeface="Century" pitchFamily="18" charset="0"/>
              </a:rPr>
              <a:t>c</a:t>
            </a:r>
          </a:p>
        </p:txBody>
      </p:sp>
      <p:sp>
        <p:nvSpPr>
          <p:cNvPr id="29" name="Rounded Rectangle 28"/>
          <p:cNvSpPr/>
          <p:nvPr/>
        </p:nvSpPr>
        <p:spPr>
          <a:xfrm>
            <a:off x="3276600" y="1447800"/>
            <a:ext cx="5715000" cy="4572000"/>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0" name="TextBox 29"/>
          <p:cNvSpPr txBox="1"/>
          <p:nvPr/>
        </p:nvSpPr>
        <p:spPr>
          <a:xfrm>
            <a:off x="3581401" y="1752602"/>
            <a:ext cx="5029200" cy="1200329"/>
          </a:xfrm>
          <a:prstGeom prst="rect">
            <a:avLst/>
          </a:prstGeom>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latin typeface="Century" pitchFamily="18" charset="0"/>
              </a:rPr>
              <a:t>String a=new String(“tkhts”);</a:t>
            </a:r>
          </a:p>
          <a:p>
            <a:r>
              <a:rPr lang="en-US" sz="2400" dirty="0">
                <a:latin typeface="Century" pitchFamily="18" charset="0"/>
              </a:rPr>
              <a:t>String b=new String(“tkhts.com”);</a:t>
            </a:r>
          </a:p>
          <a:p>
            <a:r>
              <a:rPr lang="en-US" sz="2400" dirty="0">
                <a:latin typeface="Century" pitchFamily="18" charset="0"/>
              </a:rPr>
              <a:t>String c=a;</a:t>
            </a:r>
          </a:p>
        </p:txBody>
      </p:sp>
      <p:sp>
        <p:nvSpPr>
          <p:cNvPr id="31" name="TextBox 30"/>
          <p:cNvSpPr txBox="1"/>
          <p:nvPr/>
        </p:nvSpPr>
        <p:spPr>
          <a:xfrm>
            <a:off x="4191000" y="3200400"/>
            <a:ext cx="1676400" cy="70788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a:solidFill>
                  <a:schemeClr val="tx1"/>
                </a:solidFill>
                <a:latin typeface="Century" pitchFamily="18" charset="0"/>
              </a:rPr>
              <a:t>tkhts object</a:t>
            </a:r>
          </a:p>
          <a:p>
            <a:r>
              <a:rPr lang="en-US" sz="2000" dirty="0">
                <a:solidFill>
                  <a:schemeClr val="tx1"/>
                </a:solidFill>
                <a:latin typeface="Century" pitchFamily="18" charset="0"/>
              </a:rPr>
              <a:t>reference</a:t>
            </a:r>
          </a:p>
        </p:txBody>
      </p:sp>
      <p:sp>
        <p:nvSpPr>
          <p:cNvPr id="34" name="TextBox 33"/>
          <p:cNvSpPr txBox="1"/>
          <p:nvPr/>
        </p:nvSpPr>
        <p:spPr>
          <a:xfrm>
            <a:off x="3352801" y="3055204"/>
            <a:ext cx="533400" cy="830997"/>
          </a:xfrm>
          <a:prstGeom prst="rect">
            <a:avLst/>
          </a:prstGeom>
          <a:noFill/>
        </p:spPr>
        <p:txBody>
          <a:bodyPr wrap="square" rtlCol="0">
            <a:spAutoFit/>
          </a:bodyPr>
          <a:lstStyle/>
          <a:p>
            <a:r>
              <a:rPr lang="en-US" sz="4800" dirty="0">
                <a:latin typeface="Century" pitchFamily="18" charset="0"/>
              </a:rPr>
              <a:t>a</a:t>
            </a:r>
          </a:p>
        </p:txBody>
      </p:sp>
      <p:sp>
        <p:nvSpPr>
          <p:cNvPr id="35" name="TextBox 34"/>
          <p:cNvSpPr txBox="1"/>
          <p:nvPr/>
        </p:nvSpPr>
        <p:spPr>
          <a:xfrm>
            <a:off x="3352801" y="3962402"/>
            <a:ext cx="533400" cy="830997"/>
          </a:xfrm>
          <a:prstGeom prst="rect">
            <a:avLst/>
          </a:prstGeom>
          <a:noFill/>
        </p:spPr>
        <p:txBody>
          <a:bodyPr wrap="square" rtlCol="0">
            <a:spAutoFit/>
          </a:bodyPr>
          <a:lstStyle/>
          <a:p>
            <a:r>
              <a:rPr lang="en-US" sz="4800" dirty="0">
                <a:latin typeface="Century" pitchFamily="18" charset="0"/>
              </a:rPr>
              <a:t>b</a:t>
            </a:r>
          </a:p>
        </p:txBody>
      </p:sp>
      <p:sp>
        <p:nvSpPr>
          <p:cNvPr id="36" name="TextBox 35"/>
          <p:cNvSpPr txBox="1"/>
          <p:nvPr/>
        </p:nvSpPr>
        <p:spPr>
          <a:xfrm>
            <a:off x="3352801" y="4778516"/>
            <a:ext cx="533400" cy="830997"/>
          </a:xfrm>
          <a:prstGeom prst="rect">
            <a:avLst/>
          </a:prstGeom>
          <a:noFill/>
        </p:spPr>
        <p:txBody>
          <a:bodyPr wrap="square" rtlCol="0">
            <a:spAutoFit/>
          </a:bodyPr>
          <a:lstStyle/>
          <a:p>
            <a:r>
              <a:rPr lang="en-US" sz="4800" dirty="0">
                <a:latin typeface="Century" pitchFamily="18" charset="0"/>
              </a:rPr>
              <a:t>c</a:t>
            </a:r>
          </a:p>
        </p:txBody>
      </p:sp>
      <p:sp>
        <p:nvSpPr>
          <p:cNvPr id="38" name="TextBox 37"/>
          <p:cNvSpPr txBox="1"/>
          <p:nvPr/>
        </p:nvSpPr>
        <p:spPr>
          <a:xfrm>
            <a:off x="4191000" y="4092714"/>
            <a:ext cx="2209800" cy="70788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a:solidFill>
                  <a:schemeClr val="tx1"/>
                </a:solidFill>
                <a:latin typeface="Century" pitchFamily="18" charset="0"/>
              </a:rPr>
              <a:t>tkhts.com object</a:t>
            </a:r>
          </a:p>
          <a:p>
            <a:r>
              <a:rPr lang="en-US" sz="2000" dirty="0">
                <a:solidFill>
                  <a:schemeClr val="tx1"/>
                </a:solidFill>
                <a:latin typeface="Century" pitchFamily="18" charset="0"/>
              </a:rPr>
              <a:t>reference</a:t>
            </a:r>
          </a:p>
        </p:txBody>
      </p:sp>
      <p:sp>
        <p:nvSpPr>
          <p:cNvPr id="39" name="TextBox 38"/>
          <p:cNvSpPr txBox="1"/>
          <p:nvPr/>
        </p:nvSpPr>
        <p:spPr>
          <a:xfrm>
            <a:off x="4191000" y="5007114"/>
            <a:ext cx="1676400" cy="70788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a:solidFill>
                  <a:schemeClr val="tx1"/>
                </a:solidFill>
                <a:latin typeface="Century" pitchFamily="18" charset="0"/>
              </a:rPr>
              <a:t>tkhts object</a:t>
            </a:r>
          </a:p>
          <a:p>
            <a:r>
              <a:rPr lang="en-US" sz="2000" dirty="0">
                <a:solidFill>
                  <a:schemeClr val="tx1"/>
                </a:solidFill>
                <a:latin typeface="Century" pitchFamily="18" charset="0"/>
              </a:rPr>
              <a:t>reference</a:t>
            </a:r>
          </a:p>
        </p:txBody>
      </p:sp>
      <p:sp>
        <p:nvSpPr>
          <p:cNvPr id="40" name="Oval 39"/>
          <p:cNvSpPr/>
          <p:nvPr/>
        </p:nvSpPr>
        <p:spPr>
          <a:xfrm>
            <a:off x="6629400" y="3200400"/>
            <a:ext cx="2209800" cy="2667000"/>
          </a:xfrm>
          <a:prstGeom prst="ellipse">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543801" y="3581400"/>
            <a:ext cx="762000" cy="381000"/>
          </a:xfrm>
          <a:prstGeom prst="rect">
            <a:avLst/>
          </a:prstGeom>
          <a:solidFill>
            <a:schemeClr val="bg1">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chemeClr val="tx1"/>
                </a:solidFill>
                <a:latin typeface="Century" pitchFamily="18" charset="0"/>
              </a:rPr>
              <a:t>tkhts</a:t>
            </a:r>
          </a:p>
        </p:txBody>
      </p:sp>
      <p:sp>
        <p:nvSpPr>
          <p:cNvPr id="42" name="TextBox 41"/>
          <p:cNvSpPr txBox="1"/>
          <p:nvPr/>
        </p:nvSpPr>
        <p:spPr>
          <a:xfrm>
            <a:off x="7239001" y="4724400"/>
            <a:ext cx="1295400" cy="381000"/>
          </a:xfrm>
          <a:prstGeom prst="rect">
            <a:avLst/>
          </a:prstGeom>
          <a:solidFill>
            <a:schemeClr val="bg1">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solidFill>
                  <a:schemeClr val="tx1"/>
                </a:solidFill>
                <a:latin typeface="Century" pitchFamily="18" charset="0"/>
              </a:rPr>
              <a:t>tkhts.com</a:t>
            </a:r>
          </a:p>
        </p:txBody>
      </p:sp>
      <p:cxnSp>
        <p:nvCxnSpPr>
          <p:cNvPr id="44" name="Straight Arrow Connector 43"/>
          <p:cNvCxnSpPr>
            <a:endCxn id="41" idx="1"/>
          </p:cNvCxnSpPr>
          <p:nvPr/>
        </p:nvCxnSpPr>
        <p:spPr>
          <a:xfrm>
            <a:off x="5867400" y="3505200"/>
            <a:ext cx="1676400" cy="2667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9" idx="3"/>
          </p:cNvCxnSpPr>
          <p:nvPr/>
        </p:nvCxnSpPr>
        <p:spPr>
          <a:xfrm flipV="1">
            <a:off x="5867400" y="3810002"/>
            <a:ext cx="1600200" cy="15510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8" idx="3"/>
            <a:endCxn id="42" idx="1"/>
          </p:cNvCxnSpPr>
          <p:nvPr/>
        </p:nvCxnSpPr>
        <p:spPr>
          <a:xfrm>
            <a:off x="6400800" y="4446659"/>
            <a:ext cx="838200" cy="46824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315200" y="5486400"/>
            <a:ext cx="1066800" cy="400110"/>
          </a:xfrm>
          <a:prstGeom prst="rect">
            <a:avLst/>
          </a:prstGeom>
          <a:noFill/>
        </p:spPr>
        <p:txBody>
          <a:bodyPr wrap="square" rtlCol="0">
            <a:spAutoFit/>
          </a:bodyPr>
          <a:lstStyle/>
          <a:p>
            <a:r>
              <a:rPr lang="en-US" sz="2000" b="1" i="1" dirty="0">
                <a:latin typeface="Century" pitchFamily="18" charset="0"/>
              </a:rPr>
              <a:t>HEAP</a:t>
            </a:r>
          </a:p>
        </p:txBody>
      </p:sp>
      <p:sp>
        <p:nvSpPr>
          <p:cNvPr id="50" name="TextBox 49"/>
          <p:cNvSpPr txBox="1"/>
          <p:nvPr/>
        </p:nvSpPr>
        <p:spPr>
          <a:xfrm>
            <a:off x="228601" y="6107670"/>
            <a:ext cx="2743200" cy="46166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400" dirty="0">
                <a:solidFill>
                  <a:schemeClr val="tx1"/>
                </a:solidFill>
                <a:latin typeface="Century" pitchFamily="18" charset="0"/>
              </a:rPr>
              <a:t>Primitive Type</a:t>
            </a:r>
          </a:p>
        </p:txBody>
      </p:sp>
      <p:sp>
        <p:nvSpPr>
          <p:cNvPr id="51" name="TextBox 50"/>
          <p:cNvSpPr txBox="1"/>
          <p:nvPr/>
        </p:nvSpPr>
        <p:spPr>
          <a:xfrm>
            <a:off x="4800601" y="6096002"/>
            <a:ext cx="2743200" cy="46166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400" dirty="0">
                <a:solidFill>
                  <a:schemeClr val="tx1"/>
                </a:solidFill>
                <a:latin typeface="Century" pitchFamily="18" charset="0"/>
              </a:rPr>
              <a:t>Reference Type</a:t>
            </a:r>
          </a:p>
        </p:txBody>
      </p:sp>
      <p:sp>
        <p:nvSpPr>
          <p:cNvPr id="37" name="Slide Number Placeholder 36"/>
          <p:cNvSpPr>
            <a:spLocks noGrp="1"/>
          </p:cNvSpPr>
          <p:nvPr>
            <p:ph type="sldNum" sz="quarter" idx="12"/>
          </p:nvPr>
        </p:nvSpPr>
        <p:spPr>
          <a:xfrm>
            <a:off x="6553201" y="6492877"/>
            <a:ext cx="2133600" cy="365125"/>
          </a:xfrm>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Variables</a:t>
            </a:r>
          </a:p>
        </p:txBody>
      </p:sp>
      <p:sp>
        <p:nvSpPr>
          <p:cNvPr id="13" name="Content Placeholder 12"/>
          <p:cNvSpPr>
            <a:spLocks noGrp="1"/>
          </p:cNvSpPr>
          <p:nvPr>
            <p:ph idx="1"/>
          </p:nvPr>
        </p:nvSpPr>
        <p:spPr>
          <a:xfrm>
            <a:off x="457201" y="1600203"/>
            <a:ext cx="8229600" cy="2743199"/>
          </a:xfrm>
        </p:spPr>
        <p:txBody>
          <a:bodyPr>
            <a:normAutofit fontScale="85000" lnSpcReduction="10000"/>
          </a:bodyPr>
          <a:lstStyle/>
          <a:p>
            <a:r>
              <a:rPr lang="en-US" dirty="0">
                <a:latin typeface="Century" pitchFamily="18" charset="0"/>
              </a:rPr>
              <a:t>Location in memory where a value is stored and retrieved</a:t>
            </a:r>
          </a:p>
          <a:p>
            <a:r>
              <a:rPr lang="en-US" dirty="0">
                <a:latin typeface="Century" pitchFamily="18" charset="0"/>
              </a:rPr>
              <a:t>Defining a variable</a:t>
            </a:r>
          </a:p>
          <a:p>
            <a:pPr lvl="1"/>
            <a:r>
              <a:rPr lang="en-US" dirty="0">
                <a:latin typeface="Century" pitchFamily="18" charset="0"/>
              </a:rPr>
              <a:t>Must tell the compiler what kind of variable it is</a:t>
            </a:r>
          </a:p>
          <a:p>
            <a:r>
              <a:rPr lang="en-US" dirty="0">
                <a:latin typeface="Century" pitchFamily="18" charset="0"/>
              </a:rPr>
              <a:t>Must declare all variables before they can be used</a:t>
            </a:r>
          </a:p>
        </p:txBody>
      </p:sp>
      <p:sp>
        <p:nvSpPr>
          <p:cNvPr id="14" name="TextBox 13"/>
          <p:cNvSpPr txBox="1"/>
          <p:nvPr/>
        </p:nvSpPr>
        <p:spPr>
          <a:xfrm>
            <a:off x="304800" y="4648200"/>
            <a:ext cx="8610600" cy="523220"/>
          </a:xfrm>
          <a:prstGeom prst="rect">
            <a:avLst/>
          </a:prstGeo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err="1">
                <a:solidFill>
                  <a:srgbClr val="C00000"/>
                </a:solidFill>
                <a:latin typeface="Century" pitchFamily="18" charset="0"/>
              </a:rPr>
              <a:t>datatype</a:t>
            </a:r>
            <a:r>
              <a:rPr lang="en-US" sz="2800" dirty="0">
                <a:latin typeface="Century" pitchFamily="18" charset="0"/>
              </a:rPr>
              <a:t> </a:t>
            </a:r>
            <a:r>
              <a:rPr lang="en-US" sz="2800" b="1" dirty="0">
                <a:solidFill>
                  <a:srgbClr val="0070C0"/>
                </a:solidFill>
                <a:latin typeface="Century" pitchFamily="18" charset="0"/>
              </a:rPr>
              <a:t>variable1 </a:t>
            </a:r>
            <a:r>
              <a:rPr lang="en-US" sz="2800" dirty="0">
                <a:latin typeface="Century" pitchFamily="18" charset="0"/>
              </a:rPr>
              <a:t> </a:t>
            </a:r>
            <a:r>
              <a:rPr lang="en-US" sz="2800" dirty="0">
                <a:solidFill>
                  <a:schemeClr val="tx1"/>
                </a:solidFill>
                <a:latin typeface="Century" pitchFamily="18" charset="0"/>
              </a:rPr>
              <a:t>= value1,</a:t>
            </a:r>
            <a:r>
              <a:rPr lang="en-US" sz="2800" b="1" dirty="0">
                <a:solidFill>
                  <a:srgbClr val="0070C0"/>
                </a:solidFill>
                <a:latin typeface="Century" pitchFamily="18" charset="0"/>
              </a:rPr>
              <a:t> variable2</a:t>
            </a:r>
            <a:r>
              <a:rPr lang="en-US" sz="2800" dirty="0">
                <a:latin typeface="Century" pitchFamily="18" charset="0"/>
              </a:rPr>
              <a:t> </a:t>
            </a:r>
            <a:r>
              <a:rPr lang="en-US" sz="2800" dirty="0">
                <a:solidFill>
                  <a:schemeClr val="tx1"/>
                </a:solidFill>
                <a:latin typeface="Century" pitchFamily="18" charset="0"/>
              </a:rPr>
              <a:t>= value2 ;</a:t>
            </a:r>
          </a:p>
        </p:txBody>
      </p:sp>
      <p:sp>
        <p:nvSpPr>
          <p:cNvPr id="15" name="TextBox 14"/>
          <p:cNvSpPr txBox="1"/>
          <p:nvPr/>
        </p:nvSpPr>
        <p:spPr>
          <a:xfrm>
            <a:off x="2514600" y="5562600"/>
            <a:ext cx="3808535" cy="52322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err="1">
                <a:solidFill>
                  <a:srgbClr val="C00000"/>
                </a:solidFill>
                <a:latin typeface="Century" pitchFamily="18" charset="0"/>
              </a:rPr>
              <a:t>int</a:t>
            </a:r>
            <a:r>
              <a:rPr lang="en-US" sz="2800" dirty="0">
                <a:solidFill>
                  <a:srgbClr val="C00000"/>
                </a:solidFill>
                <a:latin typeface="Century" pitchFamily="18" charset="0"/>
              </a:rPr>
              <a:t> </a:t>
            </a:r>
            <a:r>
              <a:rPr lang="en-US" sz="2800" dirty="0">
                <a:solidFill>
                  <a:srgbClr val="0070C0"/>
                </a:solidFill>
                <a:latin typeface="Century" pitchFamily="18" charset="0"/>
              </a:rPr>
              <a:t>a</a:t>
            </a:r>
            <a:r>
              <a:rPr lang="en-US" sz="2800" dirty="0">
                <a:solidFill>
                  <a:srgbClr val="C00000"/>
                </a:solidFill>
                <a:latin typeface="Century" pitchFamily="18" charset="0"/>
              </a:rPr>
              <a:t> </a:t>
            </a:r>
            <a:r>
              <a:rPr lang="en-US" sz="2800" dirty="0">
                <a:solidFill>
                  <a:schemeClr val="tx1"/>
                </a:solidFill>
                <a:latin typeface="Century" pitchFamily="18" charset="0"/>
              </a:rPr>
              <a:t>= 10, b,</a:t>
            </a:r>
            <a:r>
              <a:rPr lang="en-US" sz="2800" dirty="0">
                <a:solidFill>
                  <a:srgbClr val="C00000"/>
                </a:solidFill>
                <a:latin typeface="Century" pitchFamily="18" charset="0"/>
              </a:rPr>
              <a:t> </a:t>
            </a:r>
            <a:r>
              <a:rPr lang="en-US" sz="2800" dirty="0">
                <a:solidFill>
                  <a:srgbClr val="0070C0"/>
                </a:solidFill>
                <a:latin typeface="Century" pitchFamily="18" charset="0"/>
              </a:rPr>
              <a:t>c</a:t>
            </a:r>
            <a:r>
              <a:rPr lang="en-US" sz="2800" dirty="0">
                <a:solidFill>
                  <a:srgbClr val="C00000"/>
                </a:solidFill>
                <a:latin typeface="Century" pitchFamily="18" charset="0"/>
              </a:rPr>
              <a:t> </a:t>
            </a:r>
            <a:r>
              <a:rPr lang="en-US" sz="2800" dirty="0">
                <a:solidFill>
                  <a:schemeClr val="tx1"/>
                </a:solidFill>
                <a:latin typeface="Century" pitchFamily="18" charset="0"/>
              </a:rPr>
              <a:t>= 225;</a:t>
            </a:r>
          </a:p>
        </p:txBody>
      </p:sp>
      <p:sp>
        <p:nvSpPr>
          <p:cNvPr id="12" name="Slide Number Placeholder 11"/>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Variables</a:t>
            </a:r>
          </a:p>
        </p:txBody>
      </p:sp>
      <p:sp>
        <p:nvSpPr>
          <p:cNvPr id="47" name="Content Placeholder 46"/>
          <p:cNvSpPr>
            <a:spLocks noGrp="1"/>
          </p:cNvSpPr>
          <p:nvPr>
            <p:ph idx="1"/>
          </p:nvPr>
        </p:nvSpPr>
        <p:spPr>
          <a:xfrm>
            <a:off x="457201" y="1447800"/>
            <a:ext cx="8229600" cy="5257800"/>
          </a:xfrm>
        </p:spPr>
        <p:txBody>
          <a:bodyPr>
            <a:normAutofit fontScale="77500" lnSpcReduction="20000"/>
          </a:bodyPr>
          <a:lstStyle/>
          <a:p>
            <a:r>
              <a:rPr lang="en-US" b="1" dirty="0">
                <a:latin typeface="Century" pitchFamily="18" charset="0"/>
              </a:rPr>
              <a:t>Instance Variables (Non-Static Fields)</a:t>
            </a:r>
            <a:r>
              <a:rPr lang="en-US" dirty="0">
                <a:latin typeface="Century" pitchFamily="18" charset="0"/>
              </a:rPr>
              <a:t> </a:t>
            </a:r>
          </a:p>
          <a:p>
            <a:pPr lvl="1"/>
            <a:r>
              <a:rPr lang="en-US" dirty="0">
                <a:latin typeface="Century" pitchFamily="18" charset="0"/>
              </a:rPr>
              <a:t>Objects store their individual states in "non-static fields” or ”instance variables”</a:t>
            </a:r>
          </a:p>
          <a:p>
            <a:pPr lvl="1"/>
            <a:r>
              <a:rPr lang="en-US" dirty="0" err="1">
                <a:latin typeface="Century" pitchFamily="18" charset="0"/>
              </a:rPr>
              <a:t>thecurrentSpeed</a:t>
            </a:r>
            <a:r>
              <a:rPr lang="en-US" dirty="0">
                <a:latin typeface="Century" pitchFamily="18" charset="0"/>
              </a:rPr>
              <a:t> of one bicycle is independent from the </a:t>
            </a:r>
            <a:r>
              <a:rPr lang="en-US" dirty="0" err="1">
                <a:latin typeface="Century" pitchFamily="18" charset="0"/>
              </a:rPr>
              <a:t>currentSpeed</a:t>
            </a:r>
            <a:r>
              <a:rPr lang="en-US" dirty="0">
                <a:latin typeface="Century" pitchFamily="18" charset="0"/>
              </a:rPr>
              <a:t> of another</a:t>
            </a:r>
          </a:p>
          <a:p>
            <a:r>
              <a:rPr lang="en-US" b="1" dirty="0">
                <a:latin typeface="Century" pitchFamily="18" charset="0"/>
              </a:rPr>
              <a:t>Class Variables (Static Fields)</a:t>
            </a:r>
          </a:p>
          <a:p>
            <a:pPr lvl="1"/>
            <a:r>
              <a:rPr lang="en-US" dirty="0">
                <a:latin typeface="Century" pitchFamily="18" charset="0"/>
              </a:rPr>
              <a:t>Class variable declared with the static modifier</a:t>
            </a:r>
          </a:p>
          <a:p>
            <a:pPr lvl="1"/>
            <a:r>
              <a:rPr lang="en-US" dirty="0">
                <a:latin typeface="Century" pitchFamily="18" charset="0"/>
              </a:rPr>
              <a:t>Exactly one copy of this variable for every object of this class</a:t>
            </a:r>
          </a:p>
          <a:p>
            <a:r>
              <a:rPr lang="en-US" b="1" dirty="0">
                <a:latin typeface="Century" pitchFamily="18" charset="0"/>
              </a:rPr>
              <a:t>Local Variables</a:t>
            </a:r>
          </a:p>
          <a:p>
            <a:pPr lvl="1"/>
            <a:r>
              <a:rPr lang="en-US" dirty="0">
                <a:latin typeface="Century" pitchFamily="18" charset="0"/>
              </a:rPr>
              <a:t>Similar to an object, a method will often store its temporary state in local variables.</a:t>
            </a:r>
          </a:p>
          <a:p>
            <a:r>
              <a:rPr lang="en-US" b="1" dirty="0">
                <a:latin typeface="Century" pitchFamily="18" charset="0"/>
              </a:rPr>
              <a:t>Parameters</a:t>
            </a:r>
          </a:p>
          <a:p>
            <a:pPr lvl="1"/>
            <a:r>
              <a:rPr lang="en-US" dirty="0">
                <a:latin typeface="Century" pitchFamily="18" charset="0"/>
              </a:rPr>
              <a:t>Recall that the signature for the main method is public static void main(String[] </a:t>
            </a:r>
            <a:r>
              <a:rPr lang="en-US" dirty="0" err="1">
                <a:latin typeface="Century" pitchFamily="18" charset="0"/>
              </a:rPr>
              <a:t>args</a:t>
            </a:r>
            <a:r>
              <a:rPr lang="en-US" dirty="0">
                <a:latin typeface="Century" pitchFamily="18" charset="0"/>
              </a:rPr>
              <a:t>). Here, the </a:t>
            </a:r>
            <a:r>
              <a:rPr lang="en-US" dirty="0" err="1">
                <a:latin typeface="Century" pitchFamily="18" charset="0"/>
              </a:rPr>
              <a:t>args</a:t>
            </a:r>
            <a:r>
              <a:rPr lang="en-US" dirty="0">
                <a:latin typeface="Century" pitchFamily="18" charset="0"/>
              </a:rPr>
              <a:t> variable is the parameter to this method</a:t>
            </a:r>
          </a:p>
        </p:txBody>
      </p:sp>
      <p:sp>
        <p:nvSpPr>
          <p:cNvPr id="37" name="Slide Number Placeholder 36"/>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14" name="Rectangle 13"/>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6" name="TextBox 15"/>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7" name="TextBox 16"/>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8"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9" name="Title 3"/>
          <p:cNvSpPr txBox="1">
            <a:spLocks/>
          </p:cNvSpPr>
          <p:nvPr/>
        </p:nvSpPr>
        <p:spPr>
          <a:xfrm>
            <a:off x="0" y="0"/>
            <a:ext cx="7162800" cy="12954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Power</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of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pic>
        <p:nvPicPr>
          <p:cNvPr id="364546" name="Picture 2" descr="F:\Arun\JAVA Jan\today\java-presentation-8-728.jpg"/>
          <p:cNvPicPr>
            <a:picLocks noChangeAspect="1" noChangeArrowheads="1"/>
          </p:cNvPicPr>
          <p:nvPr/>
        </p:nvPicPr>
        <p:blipFill>
          <a:blip r:embed="rId3" cstate="print"/>
          <a:srcRect/>
          <a:stretch>
            <a:fillRect/>
          </a:stretch>
        </p:blipFill>
        <p:spPr bwMode="auto">
          <a:xfrm>
            <a:off x="1066800" y="1352550"/>
            <a:ext cx="6934200" cy="5200650"/>
          </a:xfrm>
          <a:prstGeom prst="rect">
            <a:avLst/>
          </a:prstGeom>
          <a:noFill/>
        </p:spPr>
      </p:pic>
      <p:sp>
        <p:nvSpPr>
          <p:cNvPr id="4" name="Slide Number Placeholder 3">
            <a:extLst>
              <a:ext uri="{FF2B5EF4-FFF2-40B4-BE49-F238E27FC236}">
                <a16:creationId xmlns:a16="http://schemas.microsoft.com/office/drawing/2014/main" id="{D241C005-E24B-42D9-B930-CAF507A55452}"/>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Variable Naming</a:t>
            </a:r>
          </a:p>
        </p:txBody>
      </p:sp>
      <p:sp>
        <p:nvSpPr>
          <p:cNvPr id="47" name="Content Placeholder 46"/>
          <p:cNvSpPr>
            <a:spLocks noGrp="1"/>
          </p:cNvSpPr>
          <p:nvPr>
            <p:ph idx="1"/>
          </p:nvPr>
        </p:nvSpPr>
        <p:spPr>
          <a:xfrm>
            <a:off x="457201" y="1447800"/>
            <a:ext cx="8229600" cy="3962400"/>
          </a:xfrm>
        </p:spPr>
        <p:txBody>
          <a:bodyPr>
            <a:normAutofit fontScale="85000" lnSpcReduction="20000"/>
          </a:bodyPr>
          <a:lstStyle/>
          <a:p>
            <a:r>
              <a:rPr lang="en-US" dirty="0">
                <a:latin typeface="Century" pitchFamily="18" charset="0"/>
              </a:rPr>
              <a:t>Case-sensitive</a:t>
            </a:r>
          </a:p>
          <a:p>
            <a:r>
              <a:rPr lang="en-US" dirty="0">
                <a:latin typeface="Century" pitchFamily="18" charset="0"/>
              </a:rPr>
              <a:t>Legal identifier</a:t>
            </a:r>
          </a:p>
          <a:p>
            <a:pPr lvl="1"/>
            <a:r>
              <a:rPr lang="en-US" dirty="0">
                <a:latin typeface="Century" pitchFamily="18" charset="0"/>
              </a:rPr>
              <a:t>Unlimited-length</a:t>
            </a:r>
          </a:p>
          <a:p>
            <a:pPr lvl="1"/>
            <a:r>
              <a:rPr lang="en-US" dirty="0">
                <a:latin typeface="Century" pitchFamily="18" charset="0"/>
              </a:rPr>
              <a:t>Can only begin with a letter, "$” or "_“</a:t>
            </a:r>
          </a:p>
          <a:p>
            <a:pPr lvl="1"/>
            <a:r>
              <a:rPr lang="en-US" dirty="0">
                <a:latin typeface="Century" pitchFamily="18" charset="0"/>
              </a:rPr>
              <a:t>Can have digit</a:t>
            </a:r>
          </a:p>
          <a:p>
            <a:pPr lvl="2"/>
            <a:r>
              <a:rPr lang="en-US" dirty="0">
                <a:latin typeface="Century" pitchFamily="18" charset="0"/>
              </a:rPr>
              <a:t>But can not be started with</a:t>
            </a:r>
          </a:p>
          <a:p>
            <a:pPr lvl="1"/>
            <a:r>
              <a:rPr lang="en-US" dirty="0">
                <a:latin typeface="Century" pitchFamily="18" charset="0"/>
              </a:rPr>
              <a:t>Without space</a:t>
            </a:r>
          </a:p>
          <a:p>
            <a:r>
              <a:rPr lang="en-US" dirty="0">
                <a:latin typeface="Century" pitchFamily="18" charset="0"/>
              </a:rPr>
              <a:t>Lowercase letters</a:t>
            </a:r>
          </a:p>
          <a:p>
            <a:pPr lvl="1"/>
            <a:r>
              <a:rPr lang="en-US" dirty="0">
                <a:latin typeface="Century" pitchFamily="18" charset="0"/>
              </a:rPr>
              <a:t>Have uppercase letter if for first character if more than one word</a:t>
            </a:r>
          </a:p>
        </p:txBody>
      </p:sp>
      <p:sp>
        <p:nvSpPr>
          <p:cNvPr id="37" name="Slide Number Placeholder 36"/>
          <p:cNvSpPr>
            <a:spLocks noGrp="1"/>
          </p:cNvSpPr>
          <p:nvPr>
            <p:ph type="sldNum" sz="quarter" idx="12"/>
          </p:nvPr>
        </p:nvSpPr>
        <p:spPr/>
        <p:txBody>
          <a:bodyPr/>
          <a:lstStyle/>
          <a:p>
            <a:fld id="{B6F15528-21DE-4FAA-801E-634DDDAF4B2B}" type="slidenum">
              <a:rPr lang="en-US" smtClean="0"/>
              <a:pPr/>
              <a:t>60</a:t>
            </a:fld>
            <a:endParaRPr lang="en-US"/>
          </a:p>
        </p:txBody>
      </p:sp>
      <p:sp>
        <p:nvSpPr>
          <p:cNvPr id="12" name="TextBox 11"/>
          <p:cNvSpPr txBox="1"/>
          <p:nvPr/>
        </p:nvSpPr>
        <p:spPr>
          <a:xfrm>
            <a:off x="762000" y="5181602"/>
            <a:ext cx="26670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a:solidFill>
                  <a:schemeClr val="tx1"/>
                </a:solidFill>
                <a:latin typeface="Century" pitchFamily="18" charset="0"/>
              </a:rPr>
              <a:t>String </a:t>
            </a:r>
            <a:r>
              <a:rPr lang="en-US" sz="2400" dirty="0" err="1">
                <a:solidFill>
                  <a:schemeClr val="tx1"/>
                </a:solidFill>
                <a:latin typeface="Century" pitchFamily="18" charset="0"/>
              </a:rPr>
              <a:t>myName</a:t>
            </a:r>
            <a:r>
              <a:rPr lang="en-US" sz="2400" dirty="0">
                <a:solidFill>
                  <a:schemeClr val="tx1"/>
                </a:solidFill>
                <a:latin typeface="Century" pitchFamily="18" charset="0"/>
              </a:rPr>
              <a:t>;</a:t>
            </a:r>
          </a:p>
        </p:txBody>
      </p:sp>
      <p:sp>
        <p:nvSpPr>
          <p:cNvPr id="15" name="TextBox 14"/>
          <p:cNvSpPr txBox="1"/>
          <p:nvPr/>
        </p:nvSpPr>
        <p:spPr>
          <a:xfrm>
            <a:off x="6096000" y="5638802"/>
            <a:ext cx="26670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err="1">
                <a:solidFill>
                  <a:schemeClr val="tx1"/>
                </a:solidFill>
                <a:latin typeface="Century" pitchFamily="18" charset="0"/>
              </a:rPr>
              <a:t>boolean</a:t>
            </a:r>
            <a:r>
              <a:rPr lang="en-US" sz="2400" dirty="0">
                <a:solidFill>
                  <a:schemeClr val="tx1"/>
                </a:solidFill>
                <a:latin typeface="Century" pitchFamily="18" charset="0"/>
              </a:rPr>
              <a:t> </a:t>
            </a:r>
            <a:r>
              <a:rPr lang="en-US" sz="2400" dirty="0" err="1">
                <a:solidFill>
                  <a:schemeClr val="tx1"/>
                </a:solidFill>
                <a:latin typeface="Century" pitchFamily="18" charset="0"/>
              </a:rPr>
              <a:t>is_True</a:t>
            </a:r>
            <a:r>
              <a:rPr lang="en-US" sz="2400" dirty="0">
                <a:solidFill>
                  <a:schemeClr val="tx1"/>
                </a:solidFill>
                <a:latin typeface="Century" pitchFamily="18" charset="0"/>
              </a:rPr>
              <a:t>;</a:t>
            </a:r>
          </a:p>
        </p:txBody>
      </p:sp>
      <p:sp>
        <p:nvSpPr>
          <p:cNvPr id="16" name="TextBox 15"/>
          <p:cNvSpPr txBox="1"/>
          <p:nvPr/>
        </p:nvSpPr>
        <p:spPr>
          <a:xfrm>
            <a:off x="5105400" y="3810002"/>
            <a:ext cx="10668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err="1">
                <a:solidFill>
                  <a:schemeClr val="tx1"/>
                </a:solidFill>
                <a:latin typeface="Century" pitchFamily="18" charset="0"/>
              </a:rPr>
              <a:t>int</a:t>
            </a:r>
            <a:r>
              <a:rPr lang="en-US" sz="2400" dirty="0">
                <a:solidFill>
                  <a:schemeClr val="tx1"/>
                </a:solidFill>
                <a:latin typeface="Century" pitchFamily="18" charset="0"/>
              </a:rPr>
              <a:t> $;</a:t>
            </a:r>
          </a:p>
        </p:txBody>
      </p:sp>
      <p:sp>
        <p:nvSpPr>
          <p:cNvPr id="17" name="TextBox 16"/>
          <p:cNvSpPr txBox="1"/>
          <p:nvPr/>
        </p:nvSpPr>
        <p:spPr>
          <a:xfrm>
            <a:off x="3886200" y="1524001"/>
            <a:ext cx="22860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a:solidFill>
                  <a:schemeClr val="tx1"/>
                </a:solidFill>
                <a:latin typeface="Century" pitchFamily="18" charset="0"/>
              </a:rPr>
              <a:t>double _num;</a:t>
            </a:r>
          </a:p>
        </p:txBody>
      </p:sp>
      <p:sp>
        <p:nvSpPr>
          <p:cNvPr id="18" name="TextBox 17"/>
          <p:cNvSpPr txBox="1"/>
          <p:nvPr/>
        </p:nvSpPr>
        <p:spPr>
          <a:xfrm>
            <a:off x="7543800" y="2971802"/>
            <a:ext cx="9906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err="1">
                <a:solidFill>
                  <a:schemeClr val="tx1"/>
                </a:solidFill>
                <a:latin typeface="Century" pitchFamily="18" charset="0"/>
              </a:rPr>
              <a:t>int</a:t>
            </a:r>
            <a:r>
              <a:rPr lang="en-US" sz="2400" dirty="0">
                <a:solidFill>
                  <a:schemeClr val="tx1"/>
                </a:solidFill>
                <a:latin typeface="Century" pitchFamily="18" charset="0"/>
              </a:rPr>
              <a:t> _;</a:t>
            </a:r>
          </a:p>
        </p:txBody>
      </p:sp>
      <p:sp>
        <p:nvSpPr>
          <p:cNvPr id="19" name="TextBox 18"/>
          <p:cNvSpPr txBox="1"/>
          <p:nvPr/>
        </p:nvSpPr>
        <p:spPr>
          <a:xfrm>
            <a:off x="7086600" y="3810002"/>
            <a:ext cx="1524000" cy="461665"/>
          </a:xfrm>
          <a:prstGeom prst="rect">
            <a:avLst/>
          </a:prstGeom>
          <a:solidFill>
            <a:schemeClr val="accent3">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a:solidFill>
                  <a:schemeClr val="tx1"/>
                </a:solidFill>
                <a:latin typeface="Century" pitchFamily="18" charset="0"/>
              </a:rPr>
              <a:t>float __;</a:t>
            </a:r>
          </a:p>
        </p:txBody>
      </p:sp>
      <p:sp>
        <p:nvSpPr>
          <p:cNvPr id="20" name="TextBox 19"/>
          <p:cNvSpPr txBox="1"/>
          <p:nvPr/>
        </p:nvSpPr>
        <p:spPr>
          <a:xfrm>
            <a:off x="6324600" y="2057402"/>
            <a:ext cx="1676400" cy="461665"/>
          </a:xfrm>
          <a:prstGeom prst="rect">
            <a:avLst/>
          </a:prstGeom>
          <a:solidFill>
            <a:schemeClr val="accent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a:solidFill>
                  <a:schemeClr val="tx1"/>
                </a:solidFill>
                <a:latin typeface="Century" pitchFamily="18" charset="0"/>
              </a:rPr>
              <a:t>char char;</a:t>
            </a:r>
          </a:p>
        </p:txBody>
      </p:sp>
      <p:sp>
        <p:nvSpPr>
          <p:cNvPr id="21" name="TextBox 20"/>
          <p:cNvSpPr txBox="1"/>
          <p:nvPr/>
        </p:nvSpPr>
        <p:spPr>
          <a:xfrm>
            <a:off x="4191000" y="4876802"/>
            <a:ext cx="2895600" cy="461665"/>
          </a:xfrm>
          <a:prstGeom prst="rect">
            <a:avLst/>
          </a:prstGeom>
          <a:solidFill>
            <a:schemeClr val="accent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a:solidFill>
                  <a:schemeClr val="tx1"/>
                </a:solidFill>
                <a:latin typeface="Century" pitchFamily="18" charset="0"/>
              </a:rPr>
              <a:t>short age and </a:t>
            </a:r>
            <a:r>
              <a:rPr lang="en-US" sz="2400" dirty="0" err="1">
                <a:solidFill>
                  <a:schemeClr val="tx1"/>
                </a:solidFill>
                <a:latin typeface="Century" pitchFamily="18" charset="0"/>
              </a:rPr>
              <a:t>tme</a:t>
            </a:r>
            <a:r>
              <a:rPr lang="en-US" sz="2400" dirty="0">
                <a:solidFill>
                  <a:schemeClr val="tx1"/>
                </a:solidFill>
                <a:latin typeface="Century" pitchFamily="18" charset="0"/>
              </a:rPr>
              <a:t>;</a:t>
            </a:r>
          </a:p>
        </p:txBody>
      </p:sp>
      <p:sp>
        <p:nvSpPr>
          <p:cNvPr id="22" name="TextBox 21"/>
          <p:cNvSpPr txBox="1"/>
          <p:nvPr/>
        </p:nvSpPr>
        <p:spPr>
          <a:xfrm>
            <a:off x="2514600" y="5867402"/>
            <a:ext cx="1219200" cy="461665"/>
          </a:xfrm>
          <a:prstGeom prst="rect">
            <a:avLst/>
          </a:prstGeom>
          <a:solidFill>
            <a:schemeClr val="accent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400" dirty="0" err="1">
                <a:solidFill>
                  <a:schemeClr val="tx1"/>
                </a:solidFill>
                <a:latin typeface="Century" pitchFamily="18" charset="0"/>
              </a:rPr>
              <a:t>int</a:t>
            </a:r>
            <a:r>
              <a:rPr lang="en-US" sz="2400" dirty="0">
                <a:solidFill>
                  <a:schemeClr val="tx1"/>
                </a:solidFill>
                <a:latin typeface="Century" pitchFamily="18" charset="0"/>
              </a:rPr>
              <a:t> for;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Constants</a:t>
            </a:r>
          </a:p>
        </p:txBody>
      </p:sp>
      <p:pic>
        <p:nvPicPr>
          <p:cNvPr id="362498" name="Picture 2" descr="F:\Arun\JAVA Jan\today\01_-_large_stone.jpg"/>
          <p:cNvPicPr>
            <a:picLocks noChangeAspect="1" noChangeArrowheads="1"/>
          </p:cNvPicPr>
          <p:nvPr/>
        </p:nvPicPr>
        <p:blipFill>
          <a:blip r:embed="rId3" cstate="print"/>
          <a:srcRect/>
          <a:stretch>
            <a:fillRect/>
          </a:stretch>
        </p:blipFill>
        <p:spPr bwMode="auto">
          <a:xfrm>
            <a:off x="1219201" y="1524002"/>
            <a:ext cx="6629400" cy="4528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a:extLst>
              <a:ext uri="{FF2B5EF4-FFF2-40B4-BE49-F238E27FC236}">
                <a16:creationId xmlns:a16="http://schemas.microsoft.com/office/drawing/2014/main" id="{203BF24B-D158-40B5-9B85-66657510CBD6}"/>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Constants</a:t>
            </a:r>
          </a:p>
        </p:txBody>
      </p:sp>
      <p:sp>
        <p:nvSpPr>
          <p:cNvPr id="13" name="Content Placeholder 12"/>
          <p:cNvSpPr>
            <a:spLocks noGrp="1"/>
          </p:cNvSpPr>
          <p:nvPr>
            <p:ph idx="1"/>
          </p:nvPr>
        </p:nvSpPr>
        <p:spPr>
          <a:xfrm>
            <a:off x="457201" y="1600203"/>
            <a:ext cx="8229600" cy="2743199"/>
          </a:xfrm>
        </p:spPr>
        <p:txBody>
          <a:bodyPr>
            <a:normAutofit/>
          </a:bodyPr>
          <a:lstStyle/>
          <a:p>
            <a:r>
              <a:rPr lang="en-US" dirty="0">
                <a:latin typeface="Century" pitchFamily="18" charset="0"/>
              </a:rPr>
              <a:t>An exact and unchanging value</a:t>
            </a:r>
          </a:p>
          <a:p>
            <a:r>
              <a:rPr lang="en-US" dirty="0">
                <a:latin typeface="Century" pitchFamily="18" charset="0"/>
              </a:rPr>
              <a:t>Declare the variable as </a:t>
            </a:r>
            <a:r>
              <a:rPr lang="en-US" b="1" dirty="0">
                <a:latin typeface="Century" pitchFamily="18" charset="0"/>
              </a:rPr>
              <a:t>final </a:t>
            </a:r>
            <a:r>
              <a:rPr lang="en-US" dirty="0">
                <a:latin typeface="Century" pitchFamily="18" charset="0"/>
              </a:rPr>
              <a:t>to make it constant</a:t>
            </a:r>
          </a:p>
          <a:p>
            <a:r>
              <a:rPr lang="en-US" dirty="0">
                <a:latin typeface="Century" pitchFamily="18" charset="0"/>
              </a:rPr>
              <a:t>Recommended to name the constants only in </a:t>
            </a:r>
            <a:r>
              <a:rPr lang="en-US" i="1" dirty="0">
                <a:latin typeface="Century" pitchFamily="18" charset="0"/>
              </a:rPr>
              <a:t>uppercase</a:t>
            </a:r>
          </a:p>
        </p:txBody>
      </p:sp>
      <p:sp>
        <p:nvSpPr>
          <p:cNvPr id="14" name="TextBox 13"/>
          <p:cNvSpPr txBox="1"/>
          <p:nvPr/>
        </p:nvSpPr>
        <p:spPr>
          <a:xfrm>
            <a:off x="1752601" y="4724402"/>
            <a:ext cx="4800600" cy="461665"/>
          </a:xfrm>
          <a:prstGeom prst="rect">
            <a:avLst/>
          </a:prstGeo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b="1" dirty="0">
                <a:solidFill>
                  <a:schemeClr val="tx1"/>
                </a:solidFill>
                <a:latin typeface="Century" pitchFamily="18" charset="0"/>
              </a:rPr>
              <a:t>final</a:t>
            </a:r>
            <a:r>
              <a:rPr lang="en-US" sz="2400" dirty="0">
                <a:solidFill>
                  <a:schemeClr val="tx1"/>
                </a:solidFill>
                <a:latin typeface="Century" pitchFamily="18" charset="0"/>
              </a:rPr>
              <a:t> </a:t>
            </a:r>
            <a:r>
              <a:rPr lang="en-US" sz="2400" dirty="0">
                <a:solidFill>
                  <a:srgbClr val="C00000"/>
                </a:solidFill>
                <a:latin typeface="Century" pitchFamily="18" charset="0"/>
              </a:rPr>
              <a:t>double</a:t>
            </a:r>
            <a:r>
              <a:rPr lang="en-US" sz="2400" dirty="0">
                <a:solidFill>
                  <a:schemeClr val="tx1"/>
                </a:solidFill>
                <a:latin typeface="Century" pitchFamily="18" charset="0"/>
              </a:rPr>
              <a:t> PI = 3.14159; </a:t>
            </a:r>
          </a:p>
        </p:txBody>
      </p:sp>
      <p:sp>
        <p:nvSpPr>
          <p:cNvPr id="12" name="TextBox 11"/>
          <p:cNvSpPr txBox="1"/>
          <p:nvPr/>
        </p:nvSpPr>
        <p:spPr>
          <a:xfrm>
            <a:off x="4648200" y="5638800"/>
            <a:ext cx="1905000" cy="923330"/>
          </a:xfrm>
          <a:prstGeom prst="rect">
            <a:avLst/>
          </a:prstGeom>
          <a:solidFill>
            <a:schemeClr val="accent5">
              <a:lumMod val="40000"/>
              <a:lumOff val="60000"/>
            </a:schemeClr>
          </a:solidFill>
          <a:effectLst>
            <a:glow rad="63500">
              <a:schemeClr val="accent5">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dirty="0">
                <a:latin typeface="Century" pitchFamily="18" charset="0"/>
              </a:rPr>
              <a:t>Value of this variable can not be changed</a:t>
            </a:r>
          </a:p>
        </p:txBody>
      </p:sp>
      <p:cxnSp>
        <p:nvCxnSpPr>
          <p:cNvPr id="17" name="Straight Arrow Connector 16"/>
          <p:cNvCxnSpPr>
            <a:stCxn id="12" idx="0"/>
          </p:cNvCxnSpPr>
          <p:nvPr/>
        </p:nvCxnSpPr>
        <p:spPr>
          <a:xfrm rot="16200000" flipV="1">
            <a:off x="4743450" y="4781550"/>
            <a:ext cx="533400" cy="11811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equals </a:t>
            </a:r>
            <a:r>
              <a:rPr lang="en-US" sz="5400" dirty="0" err="1">
                <a:solidFill>
                  <a:schemeClr val="accent1">
                    <a:lumMod val="75000"/>
                  </a:schemeClr>
                </a:solidFill>
              </a:rPr>
              <a:t>vs</a:t>
            </a:r>
            <a:r>
              <a:rPr lang="en-US" sz="5400" dirty="0">
                <a:solidFill>
                  <a:schemeClr val="accent1">
                    <a:lumMod val="75000"/>
                  </a:schemeClr>
                </a:solidFill>
              </a:rPr>
              <a:t> ==</a:t>
            </a:r>
          </a:p>
        </p:txBody>
      </p:sp>
      <p:sp>
        <p:nvSpPr>
          <p:cNvPr id="13" name="Content Placeholder 12"/>
          <p:cNvSpPr>
            <a:spLocks noGrp="1"/>
          </p:cNvSpPr>
          <p:nvPr>
            <p:ph idx="1"/>
          </p:nvPr>
        </p:nvSpPr>
        <p:spPr>
          <a:xfrm>
            <a:off x="457201" y="1600203"/>
            <a:ext cx="8229600" cy="1219199"/>
          </a:xfrm>
        </p:spPr>
        <p:txBody>
          <a:bodyPr>
            <a:normAutofit fontScale="85000" lnSpcReduction="20000"/>
          </a:bodyPr>
          <a:lstStyle/>
          <a:p>
            <a:r>
              <a:rPr lang="en-US" dirty="0">
                <a:latin typeface="Century" pitchFamily="18" charset="0"/>
              </a:rPr>
              <a:t>“==” operator with primitive </a:t>
            </a:r>
            <a:r>
              <a:rPr lang="en-US" dirty="0" err="1">
                <a:latin typeface="Century" pitchFamily="18" charset="0"/>
              </a:rPr>
              <a:t>datatypes</a:t>
            </a:r>
            <a:endParaRPr lang="en-US" dirty="0">
              <a:latin typeface="Century" pitchFamily="18" charset="0"/>
            </a:endParaRPr>
          </a:p>
          <a:p>
            <a:pPr lvl="1"/>
            <a:r>
              <a:rPr lang="en-US" dirty="0">
                <a:latin typeface="Century" pitchFamily="18" charset="0"/>
              </a:rPr>
              <a:t>Used to compare the values of two variables</a:t>
            </a:r>
          </a:p>
          <a:p>
            <a:pPr lvl="1"/>
            <a:r>
              <a:rPr lang="en-US" dirty="0">
                <a:latin typeface="Century" pitchFamily="18" charset="0"/>
              </a:rPr>
              <a:t>Returns ‘true’ when matched otherwise ‘false’</a:t>
            </a:r>
          </a:p>
        </p:txBody>
      </p:sp>
      <p:sp>
        <p:nvSpPr>
          <p:cNvPr id="12" name="TextBox 11"/>
          <p:cNvSpPr txBox="1"/>
          <p:nvPr/>
        </p:nvSpPr>
        <p:spPr>
          <a:xfrm>
            <a:off x="685800" y="2895600"/>
            <a:ext cx="5410200" cy="193899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000" dirty="0" err="1">
                <a:solidFill>
                  <a:schemeClr val="tx1"/>
                </a:solidFill>
                <a:latin typeface="Century" pitchFamily="18" charset="0"/>
              </a:rPr>
              <a:t>int</a:t>
            </a:r>
            <a:r>
              <a:rPr lang="en-US" sz="2000" dirty="0">
                <a:solidFill>
                  <a:schemeClr val="tx1"/>
                </a:solidFill>
                <a:latin typeface="Century" pitchFamily="18" charset="0"/>
              </a:rPr>
              <a:t> a = 10;</a:t>
            </a:r>
          </a:p>
          <a:p>
            <a:r>
              <a:rPr lang="en-US" sz="2000" dirty="0" err="1">
                <a:solidFill>
                  <a:schemeClr val="tx1"/>
                </a:solidFill>
                <a:latin typeface="Century" pitchFamily="18" charset="0"/>
              </a:rPr>
              <a:t>int</a:t>
            </a:r>
            <a:r>
              <a:rPr lang="en-US" sz="2000" dirty="0">
                <a:solidFill>
                  <a:schemeClr val="tx1"/>
                </a:solidFill>
                <a:latin typeface="Century" pitchFamily="18" charset="0"/>
              </a:rPr>
              <a:t> b = 10;</a:t>
            </a:r>
          </a:p>
          <a:p>
            <a:r>
              <a:rPr lang="en-US" sz="2000" dirty="0">
                <a:solidFill>
                  <a:schemeClr val="tx1"/>
                </a:solidFill>
                <a:latin typeface="Century" pitchFamily="18" charset="0"/>
              </a:rPr>
              <a:t>if(a==b)</a:t>
            </a:r>
          </a:p>
          <a:p>
            <a:r>
              <a:rPr lang="en-US" sz="2000" dirty="0">
                <a:solidFill>
                  <a:schemeClr val="tx1"/>
                </a:solidFill>
                <a:latin typeface="Century" pitchFamily="18" charset="0"/>
              </a:rPr>
              <a:t>	</a:t>
            </a:r>
            <a:r>
              <a:rPr lang="en-US" sz="2000" dirty="0" err="1">
                <a:solidFill>
                  <a:schemeClr val="tx1"/>
                </a:solidFill>
                <a:latin typeface="Century" pitchFamily="18" charset="0"/>
              </a:rPr>
              <a:t>System.out.println</a:t>
            </a:r>
            <a:r>
              <a:rPr lang="en-US" sz="2000" dirty="0">
                <a:solidFill>
                  <a:schemeClr val="tx1"/>
                </a:solidFill>
                <a:latin typeface="Century" pitchFamily="18" charset="0"/>
              </a:rPr>
              <a:t>("Same");</a:t>
            </a:r>
          </a:p>
          <a:p>
            <a:r>
              <a:rPr lang="en-US" sz="2000" dirty="0">
                <a:solidFill>
                  <a:schemeClr val="tx1"/>
                </a:solidFill>
                <a:latin typeface="Century" pitchFamily="18" charset="0"/>
              </a:rPr>
              <a:t>else</a:t>
            </a:r>
          </a:p>
          <a:p>
            <a:r>
              <a:rPr lang="en-US" sz="2000" dirty="0">
                <a:solidFill>
                  <a:schemeClr val="tx1"/>
                </a:solidFill>
                <a:latin typeface="Century" pitchFamily="18" charset="0"/>
              </a:rPr>
              <a:t>	</a:t>
            </a:r>
            <a:r>
              <a:rPr lang="en-US" sz="2000" dirty="0" err="1">
                <a:solidFill>
                  <a:schemeClr val="tx1"/>
                </a:solidFill>
                <a:latin typeface="Century" pitchFamily="18" charset="0"/>
              </a:rPr>
              <a:t>System.out.println</a:t>
            </a:r>
            <a:r>
              <a:rPr lang="en-US" sz="2000" dirty="0">
                <a:solidFill>
                  <a:schemeClr val="tx1"/>
                </a:solidFill>
                <a:latin typeface="Century" pitchFamily="18" charset="0"/>
              </a:rPr>
              <a:t>("Not Same");</a:t>
            </a:r>
          </a:p>
        </p:txBody>
      </p:sp>
      <p:graphicFrame>
        <p:nvGraphicFramePr>
          <p:cNvPr id="83972" name="Object 4"/>
          <p:cNvGraphicFramePr>
            <a:graphicFrameLocks noChangeAspect="1"/>
          </p:cNvGraphicFramePr>
          <p:nvPr/>
        </p:nvGraphicFramePr>
        <p:xfrm>
          <a:off x="2667000" y="4926714"/>
          <a:ext cx="5257800" cy="1508078"/>
        </p:xfrm>
        <a:graphic>
          <a:graphicData uri="http://schemas.openxmlformats.org/presentationml/2006/ole">
            <mc:AlternateContent xmlns:mc="http://schemas.openxmlformats.org/markup-compatibility/2006">
              <mc:Choice xmlns:v="urn:schemas-microsoft-com:vml" Requires="v">
                <p:oleObj spid="_x0000_s83974" name="Picture" r:id="rId4" imgW="3828571" imgH="1142555" progId="StaticDib">
                  <p:embed/>
                </p:oleObj>
              </mc:Choice>
              <mc:Fallback>
                <p:oleObj name="Picture" r:id="rId4" imgW="3828571" imgH="1142555" progId="StaticDib">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4926714"/>
                        <a:ext cx="5257800" cy="15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Slide Number Placeholder 13"/>
          <p:cNvSpPr>
            <a:spLocks noGrp="1"/>
          </p:cNvSpPr>
          <p:nvPr>
            <p:ph type="sldNum" sz="quarter" idx="12"/>
          </p:nvPr>
        </p:nvSpPr>
        <p:spPr>
          <a:xfrm>
            <a:off x="6553201" y="6416677"/>
            <a:ext cx="2133600" cy="365125"/>
          </a:xfrm>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equals </a:t>
            </a:r>
            <a:r>
              <a:rPr lang="en-US" sz="5400" dirty="0" err="1">
                <a:solidFill>
                  <a:schemeClr val="accent1">
                    <a:lumMod val="75000"/>
                  </a:schemeClr>
                </a:solidFill>
              </a:rPr>
              <a:t>vs</a:t>
            </a:r>
            <a:r>
              <a:rPr lang="en-US" sz="5400" dirty="0">
                <a:solidFill>
                  <a:schemeClr val="accent1">
                    <a:lumMod val="75000"/>
                  </a:schemeClr>
                </a:solidFill>
              </a:rPr>
              <a:t> ==</a:t>
            </a:r>
          </a:p>
        </p:txBody>
      </p:sp>
      <p:sp>
        <p:nvSpPr>
          <p:cNvPr id="13" name="Content Placeholder 12"/>
          <p:cNvSpPr>
            <a:spLocks noGrp="1"/>
          </p:cNvSpPr>
          <p:nvPr>
            <p:ph idx="1"/>
          </p:nvPr>
        </p:nvSpPr>
        <p:spPr>
          <a:xfrm>
            <a:off x="457201" y="1600203"/>
            <a:ext cx="8229600" cy="1676399"/>
          </a:xfrm>
        </p:spPr>
        <p:txBody>
          <a:bodyPr>
            <a:normAutofit fontScale="85000" lnSpcReduction="10000"/>
          </a:bodyPr>
          <a:lstStyle/>
          <a:p>
            <a:r>
              <a:rPr lang="en-US" dirty="0">
                <a:latin typeface="Century" pitchFamily="18" charset="0"/>
              </a:rPr>
              <a:t>“==” operator with reference </a:t>
            </a:r>
            <a:r>
              <a:rPr lang="en-US" dirty="0" err="1">
                <a:latin typeface="Century" pitchFamily="18" charset="0"/>
              </a:rPr>
              <a:t>datatypes</a:t>
            </a:r>
            <a:endParaRPr lang="en-US" dirty="0">
              <a:latin typeface="Century" pitchFamily="18" charset="0"/>
            </a:endParaRPr>
          </a:p>
          <a:p>
            <a:pPr lvl="1"/>
            <a:r>
              <a:rPr lang="en-US" dirty="0">
                <a:latin typeface="Century" pitchFamily="18" charset="0"/>
              </a:rPr>
              <a:t>Used to compare two objects reference not the value</a:t>
            </a:r>
          </a:p>
          <a:p>
            <a:pPr lvl="1"/>
            <a:r>
              <a:rPr lang="en-US" dirty="0">
                <a:latin typeface="Century" pitchFamily="18" charset="0"/>
              </a:rPr>
              <a:t>Checks if the objects refer to the same place in memory</a:t>
            </a:r>
          </a:p>
        </p:txBody>
      </p:sp>
      <p:sp>
        <p:nvSpPr>
          <p:cNvPr id="12" name="TextBox 11"/>
          <p:cNvSpPr txBox="1"/>
          <p:nvPr/>
        </p:nvSpPr>
        <p:spPr>
          <a:xfrm>
            <a:off x="685800" y="3200400"/>
            <a:ext cx="4876800" cy="175432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solidFill>
                  <a:schemeClr val="tx1"/>
                </a:solidFill>
                <a:latin typeface="Century" pitchFamily="18" charset="0"/>
              </a:rPr>
              <a:t>String str1 = new String(“ARUN");</a:t>
            </a:r>
          </a:p>
          <a:p>
            <a:r>
              <a:rPr lang="en-US" dirty="0">
                <a:solidFill>
                  <a:schemeClr val="tx1"/>
                </a:solidFill>
                <a:latin typeface="Century" pitchFamily="18" charset="0"/>
              </a:rPr>
              <a:t>String str2 = new String(“ARUN");</a:t>
            </a:r>
          </a:p>
          <a:p>
            <a:r>
              <a:rPr lang="en-US" dirty="0">
                <a:solidFill>
                  <a:schemeClr val="tx1"/>
                </a:solidFill>
                <a:latin typeface="Century" pitchFamily="18" charset="0"/>
              </a:rPr>
              <a:t>if(str1 == str2)</a:t>
            </a:r>
          </a:p>
          <a:p>
            <a:r>
              <a:rPr lang="en-US" dirty="0">
                <a:solidFill>
                  <a:schemeClr val="tx1"/>
                </a:solidFill>
                <a:latin typeface="Century" pitchFamily="18" charset="0"/>
              </a:rPr>
              <a:t>	</a:t>
            </a:r>
            <a:r>
              <a:rPr lang="en-US" dirty="0" err="1">
                <a:solidFill>
                  <a:schemeClr val="tx1"/>
                </a:solidFill>
                <a:latin typeface="Century" pitchFamily="18" charset="0"/>
              </a:rPr>
              <a:t>System.out.println</a:t>
            </a:r>
            <a:r>
              <a:rPr lang="en-US" dirty="0">
                <a:solidFill>
                  <a:schemeClr val="tx1"/>
                </a:solidFill>
                <a:latin typeface="Century" pitchFamily="18" charset="0"/>
              </a:rPr>
              <a:t>(“Same");</a:t>
            </a:r>
          </a:p>
          <a:p>
            <a:r>
              <a:rPr lang="en-US" dirty="0">
                <a:solidFill>
                  <a:schemeClr val="tx1"/>
                </a:solidFill>
                <a:latin typeface="Century" pitchFamily="18" charset="0"/>
              </a:rPr>
              <a:t>else</a:t>
            </a:r>
          </a:p>
          <a:p>
            <a:r>
              <a:rPr lang="en-US" dirty="0">
                <a:solidFill>
                  <a:schemeClr val="tx1"/>
                </a:solidFill>
                <a:latin typeface="Century" pitchFamily="18" charset="0"/>
              </a:rPr>
              <a:t>	</a:t>
            </a:r>
            <a:r>
              <a:rPr lang="en-US" dirty="0" err="1">
                <a:solidFill>
                  <a:schemeClr val="tx1"/>
                </a:solidFill>
                <a:latin typeface="Century" pitchFamily="18" charset="0"/>
              </a:rPr>
              <a:t>System.out.println</a:t>
            </a:r>
            <a:r>
              <a:rPr lang="en-US" dirty="0">
                <a:solidFill>
                  <a:schemeClr val="tx1"/>
                </a:solidFill>
                <a:latin typeface="Century" pitchFamily="18" charset="0"/>
              </a:rPr>
              <a:t>(“Not Same");</a:t>
            </a:r>
          </a:p>
        </p:txBody>
      </p:sp>
      <p:graphicFrame>
        <p:nvGraphicFramePr>
          <p:cNvPr id="83970" name="Object 2"/>
          <p:cNvGraphicFramePr>
            <a:graphicFrameLocks noChangeAspect="1"/>
          </p:cNvGraphicFramePr>
          <p:nvPr/>
        </p:nvGraphicFramePr>
        <p:xfrm>
          <a:off x="3429001" y="5067303"/>
          <a:ext cx="4830157" cy="1638299"/>
        </p:xfrm>
        <a:graphic>
          <a:graphicData uri="http://schemas.openxmlformats.org/presentationml/2006/ole">
            <mc:AlternateContent xmlns:mc="http://schemas.openxmlformats.org/markup-compatibility/2006">
              <mc:Choice xmlns:v="urn:schemas-microsoft-com:vml" Requires="v">
                <p:oleObj spid="_x0000_s87044" name="Picture" r:id="rId4" imgW="3257143" imgH="1104470" progId="StaticDib">
                  <p:embed/>
                </p:oleObj>
              </mc:Choice>
              <mc:Fallback>
                <p:oleObj name="Picture" r:id="rId4" imgW="3257143" imgH="1104470" progId="StaticDib">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1" y="5067303"/>
                        <a:ext cx="4830157" cy="163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Slide Number Placeholder 13"/>
          <p:cNvSpPr>
            <a:spLocks noGrp="1"/>
          </p:cNvSpPr>
          <p:nvPr>
            <p:ph type="sldNum" sz="quarter" idx="12"/>
          </p:nvPr>
        </p:nvSpPr>
        <p:spPr/>
        <p:txBody>
          <a:bodyPr/>
          <a:lstStyle/>
          <a:p>
            <a:fld id="{B6F15528-21DE-4FAA-801E-634DDDAF4B2B}" type="slidenum">
              <a:rPr lang="en-US" smtClean="0"/>
              <a:pPr/>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5400" dirty="0">
                <a:solidFill>
                  <a:schemeClr val="accent1">
                    <a:lumMod val="75000"/>
                  </a:schemeClr>
                </a:solidFill>
              </a:rPr>
              <a:t>equals </a:t>
            </a:r>
            <a:r>
              <a:rPr lang="en-US" sz="5400" dirty="0" err="1">
                <a:solidFill>
                  <a:schemeClr val="accent1">
                    <a:lumMod val="75000"/>
                  </a:schemeClr>
                </a:solidFill>
              </a:rPr>
              <a:t>vs</a:t>
            </a:r>
            <a:r>
              <a:rPr lang="en-US" sz="5400" dirty="0">
                <a:solidFill>
                  <a:schemeClr val="accent1">
                    <a:lumMod val="75000"/>
                  </a:schemeClr>
                </a:solidFill>
              </a:rPr>
              <a:t> ==</a:t>
            </a:r>
          </a:p>
        </p:txBody>
      </p:sp>
      <p:sp>
        <p:nvSpPr>
          <p:cNvPr id="13" name="Content Placeholder 12"/>
          <p:cNvSpPr>
            <a:spLocks noGrp="1"/>
          </p:cNvSpPr>
          <p:nvPr>
            <p:ph idx="1"/>
          </p:nvPr>
        </p:nvSpPr>
        <p:spPr>
          <a:xfrm>
            <a:off x="457201" y="1600203"/>
            <a:ext cx="8229600" cy="1219199"/>
          </a:xfrm>
        </p:spPr>
        <p:txBody>
          <a:bodyPr>
            <a:normAutofit fontScale="85000" lnSpcReduction="20000"/>
          </a:bodyPr>
          <a:lstStyle/>
          <a:p>
            <a:r>
              <a:rPr lang="en-US" dirty="0">
                <a:latin typeface="Century" pitchFamily="18" charset="0"/>
              </a:rPr>
              <a:t>equals() method in reference </a:t>
            </a:r>
            <a:r>
              <a:rPr lang="en-US" dirty="0" err="1">
                <a:latin typeface="Century" pitchFamily="18" charset="0"/>
              </a:rPr>
              <a:t>datatypes</a:t>
            </a:r>
            <a:endParaRPr lang="en-US" dirty="0">
              <a:latin typeface="Century" pitchFamily="18" charset="0"/>
            </a:endParaRPr>
          </a:p>
          <a:p>
            <a:pPr lvl="1"/>
            <a:r>
              <a:rPr lang="en-US" dirty="0">
                <a:latin typeface="Century" pitchFamily="18" charset="0"/>
              </a:rPr>
              <a:t>Compares the contents of two objects</a:t>
            </a:r>
          </a:p>
          <a:p>
            <a:pPr lvl="1"/>
            <a:r>
              <a:rPr lang="en-US" dirty="0">
                <a:latin typeface="Century" pitchFamily="18" charset="0"/>
              </a:rPr>
              <a:t>Not their location in memory</a:t>
            </a:r>
          </a:p>
        </p:txBody>
      </p:sp>
      <p:sp>
        <p:nvSpPr>
          <p:cNvPr id="12" name="TextBox 11"/>
          <p:cNvSpPr txBox="1"/>
          <p:nvPr/>
        </p:nvSpPr>
        <p:spPr>
          <a:xfrm>
            <a:off x="533401" y="2895600"/>
            <a:ext cx="4800600" cy="175432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solidFill>
                  <a:schemeClr val="tx1"/>
                </a:solidFill>
                <a:latin typeface="Century" pitchFamily="18" charset="0"/>
              </a:rPr>
              <a:t>String str1 = new String(“ARUN");</a:t>
            </a:r>
          </a:p>
          <a:p>
            <a:r>
              <a:rPr lang="en-US" dirty="0">
                <a:solidFill>
                  <a:schemeClr val="tx1"/>
                </a:solidFill>
                <a:latin typeface="Century" pitchFamily="18" charset="0"/>
              </a:rPr>
              <a:t>String str2 = new String(“ARUN");</a:t>
            </a:r>
          </a:p>
          <a:p>
            <a:r>
              <a:rPr lang="en-US" dirty="0">
                <a:solidFill>
                  <a:schemeClr val="tx1"/>
                </a:solidFill>
                <a:latin typeface="Century" pitchFamily="18" charset="0"/>
              </a:rPr>
              <a:t>if(str1.equals(str2))</a:t>
            </a:r>
          </a:p>
          <a:p>
            <a:r>
              <a:rPr lang="en-US" dirty="0">
                <a:solidFill>
                  <a:schemeClr val="tx1"/>
                </a:solidFill>
                <a:latin typeface="Century" pitchFamily="18" charset="0"/>
              </a:rPr>
              <a:t>	</a:t>
            </a:r>
            <a:r>
              <a:rPr lang="en-US" dirty="0" err="1">
                <a:solidFill>
                  <a:schemeClr val="tx1"/>
                </a:solidFill>
                <a:latin typeface="Century" pitchFamily="18" charset="0"/>
              </a:rPr>
              <a:t>System.out.println</a:t>
            </a:r>
            <a:r>
              <a:rPr lang="en-US" dirty="0">
                <a:solidFill>
                  <a:schemeClr val="tx1"/>
                </a:solidFill>
                <a:latin typeface="Century" pitchFamily="18" charset="0"/>
              </a:rPr>
              <a:t>(“Same");</a:t>
            </a:r>
          </a:p>
          <a:p>
            <a:r>
              <a:rPr lang="en-US" dirty="0">
                <a:solidFill>
                  <a:schemeClr val="tx1"/>
                </a:solidFill>
                <a:latin typeface="Century" pitchFamily="18" charset="0"/>
              </a:rPr>
              <a:t>else</a:t>
            </a:r>
          </a:p>
          <a:p>
            <a:r>
              <a:rPr lang="en-US" dirty="0">
                <a:solidFill>
                  <a:schemeClr val="tx1"/>
                </a:solidFill>
                <a:latin typeface="Century" pitchFamily="18" charset="0"/>
              </a:rPr>
              <a:t>	</a:t>
            </a:r>
            <a:r>
              <a:rPr lang="en-US" dirty="0" err="1">
                <a:solidFill>
                  <a:schemeClr val="tx1"/>
                </a:solidFill>
                <a:latin typeface="Century" pitchFamily="18" charset="0"/>
              </a:rPr>
              <a:t>System.out.println</a:t>
            </a:r>
            <a:r>
              <a:rPr lang="en-US" dirty="0">
                <a:solidFill>
                  <a:schemeClr val="tx1"/>
                </a:solidFill>
                <a:latin typeface="Century" pitchFamily="18" charset="0"/>
              </a:rPr>
              <a:t>(“Not Same");</a:t>
            </a:r>
          </a:p>
        </p:txBody>
      </p:sp>
      <p:graphicFrame>
        <p:nvGraphicFramePr>
          <p:cNvPr id="84996" name="Object 4"/>
          <p:cNvGraphicFramePr>
            <a:graphicFrameLocks noChangeAspect="1"/>
          </p:cNvGraphicFramePr>
          <p:nvPr/>
        </p:nvGraphicFramePr>
        <p:xfrm>
          <a:off x="3276600" y="4886420"/>
          <a:ext cx="4114800" cy="1742980"/>
        </p:xfrm>
        <a:graphic>
          <a:graphicData uri="http://schemas.openxmlformats.org/presentationml/2006/ole">
            <mc:AlternateContent xmlns:mc="http://schemas.openxmlformats.org/markup-compatibility/2006">
              <mc:Choice xmlns:v="urn:schemas-microsoft-com:vml" Requires="v">
                <p:oleObj spid="_x0000_s84998" name="Picture" r:id="rId4" imgW="2742857" imgH="1161597" progId="StaticDib">
                  <p:embed/>
                </p:oleObj>
              </mc:Choice>
              <mc:Fallback>
                <p:oleObj name="Picture" r:id="rId4" imgW="2742857" imgH="1161597" progId="StaticDib">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886420"/>
                        <a:ext cx="4114800" cy="1742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Slide Number Placeholder 13"/>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Decision</a:t>
            </a:r>
          </a:p>
        </p:txBody>
      </p:sp>
      <p:sp>
        <p:nvSpPr>
          <p:cNvPr id="31" name="Slide Number Placeholder 30"/>
          <p:cNvSpPr>
            <a:spLocks noGrp="1"/>
          </p:cNvSpPr>
          <p:nvPr>
            <p:ph type="sldNum" sz="quarter" idx="12"/>
          </p:nvPr>
        </p:nvSpPr>
        <p:spPr>
          <a:xfrm>
            <a:off x="6553201" y="6492877"/>
            <a:ext cx="2133600" cy="365125"/>
          </a:xfrm>
        </p:spPr>
        <p:txBody>
          <a:bodyPr/>
          <a:lstStyle/>
          <a:p>
            <a:fld id="{B6F15528-21DE-4FAA-801E-634DDDAF4B2B}" type="slidenum">
              <a:rPr lang="en-US" smtClean="0">
                <a:solidFill>
                  <a:schemeClr val="tx1"/>
                </a:solidFill>
              </a:rPr>
              <a:pPr/>
              <a:t>66</a:t>
            </a:fld>
            <a:endParaRPr lang="en-US">
              <a:solidFill>
                <a:schemeClr val="tx1"/>
              </a:solidFill>
            </a:endParaRPr>
          </a:p>
        </p:txBody>
      </p:sp>
      <p:pic>
        <p:nvPicPr>
          <p:cNvPr id="361475" name="Picture 3" descr="F:\Arun\JAVA Jan\today\Decision.jpg"/>
          <p:cNvPicPr>
            <a:picLocks noChangeAspect="1" noChangeArrowheads="1"/>
          </p:cNvPicPr>
          <p:nvPr/>
        </p:nvPicPr>
        <p:blipFill>
          <a:blip r:embed="rId3" cstate="print"/>
          <a:srcRect/>
          <a:stretch>
            <a:fillRect/>
          </a:stretch>
        </p:blipFill>
        <p:spPr bwMode="auto">
          <a:xfrm>
            <a:off x="1981201" y="1371600"/>
            <a:ext cx="5181600" cy="5181600"/>
          </a:xfrm>
          <a:prstGeom prst="rect">
            <a:avLst/>
          </a:prstGeom>
          <a:ln w="38100" cap="sq">
            <a:solidFill>
              <a:schemeClr val="accent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Decision Making Statements</a:t>
            </a:r>
          </a:p>
        </p:txBody>
      </p:sp>
      <p:sp>
        <p:nvSpPr>
          <p:cNvPr id="13" name="Content Placeholder 12"/>
          <p:cNvSpPr>
            <a:spLocks noGrp="1"/>
          </p:cNvSpPr>
          <p:nvPr>
            <p:ph idx="1"/>
          </p:nvPr>
        </p:nvSpPr>
        <p:spPr>
          <a:xfrm>
            <a:off x="457201" y="1600201"/>
            <a:ext cx="3352800" cy="914399"/>
          </a:xfrm>
        </p:spPr>
        <p:txBody>
          <a:bodyPr>
            <a:normAutofit fontScale="85000" lnSpcReduction="20000"/>
          </a:bodyPr>
          <a:lstStyle/>
          <a:p>
            <a:r>
              <a:rPr lang="en-US" dirty="0">
                <a:latin typeface="Century" pitchFamily="18" charset="0"/>
              </a:rPr>
              <a:t>if – else</a:t>
            </a:r>
          </a:p>
          <a:p>
            <a:r>
              <a:rPr lang="en-US" dirty="0">
                <a:latin typeface="Century" pitchFamily="18" charset="0"/>
              </a:rPr>
              <a:t>switch</a:t>
            </a:r>
          </a:p>
        </p:txBody>
      </p:sp>
      <p:grpSp>
        <p:nvGrpSpPr>
          <p:cNvPr id="4" name="Group 55"/>
          <p:cNvGrpSpPr/>
          <p:nvPr/>
        </p:nvGrpSpPr>
        <p:grpSpPr>
          <a:xfrm>
            <a:off x="3581400" y="1600200"/>
            <a:ext cx="5334000" cy="4953000"/>
            <a:chOff x="3581400" y="1600200"/>
            <a:chExt cx="5334000" cy="4953000"/>
          </a:xfrm>
        </p:grpSpPr>
        <p:sp>
          <p:nvSpPr>
            <p:cNvPr id="55" name="Rounded Rectangle 54"/>
            <p:cNvSpPr/>
            <p:nvPr/>
          </p:nvSpPr>
          <p:spPr>
            <a:xfrm>
              <a:off x="3581400" y="1600200"/>
              <a:ext cx="5334000" cy="4953000"/>
            </a:xfrm>
            <a:prstGeom prst="roundRect">
              <a:avLst/>
            </a:prstGeom>
            <a:solidFill>
              <a:schemeClr val="accent6">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6" name="Group 17"/>
            <p:cNvGrpSpPr/>
            <p:nvPr/>
          </p:nvGrpSpPr>
          <p:grpSpPr>
            <a:xfrm>
              <a:off x="6019800" y="2057400"/>
              <a:ext cx="1905000" cy="1714500"/>
              <a:chOff x="3810000" y="3124200"/>
              <a:chExt cx="2590801" cy="2832652"/>
            </a:xfrm>
            <a:solidFill>
              <a:schemeClr val="accent5">
                <a:lumMod val="50000"/>
              </a:schemeClr>
            </a:solidFill>
          </p:grpSpPr>
          <p:sp>
            <p:nvSpPr>
              <p:cNvPr id="15" name="Isosceles Triangle 14"/>
              <p:cNvSpPr/>
              <p:nvPr/>
            </p:nvSpPr>
            <p:spPr>
              <a:xfrm>
                <a:off x="3810000" y="3124200"/>
                <a:ext cx="2590800" cy="1447800"/>
              </a:xfrm>
              <a:prstGeom prst="triangle">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 name="Isosceles Triangle 15"/>
              <p:cNvSpPr/>
              <p:nvPr/>
            </p:nvSpPr>
            <p:spPr>
              <a:xfrm rot="10800000">
                <a:off x="3810001" y="4509052"/>
                <a:ext cx="2590800" cy="1447800"/>
              </a:xfrm>
              <a:prstGeom prst="triangle">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19" name="TextBox 18"/>
            <p:cNvSpPr txBox="1"/>
            <p:nvPr/>
          </p:nvSpPr>
          <p:spPr>
            <a:xfrm>
              <a:off x="5410200" y="4583668"/>
              <a:ext cx="3200400" cy="369332"/>
            </a:xfrm>
            <a:prstGeom prst="rect">
              <a:avLst/>
            </a:prstGeom>
            <a:solidFill>
              <a:schemeClr val="accent5">
                <a:lumMod val="50000"/>
              </a:schemeClr>
            </a:solidFill>
            <a:ln>
              <a:no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latin typeface="Century" pitchFamily="18" charset="0"/>
                </a:rPr>
                <a:t>Restricted Statement Block</a:t>
              </a:r>
            </a:p>
          </p:txBody>
        </p:sp>
        <p:sp>
          <p:nvSpPr>
            <p:cNvPr id="20" name="TextBox 19"/>
            <p:cNvSpPr txBox="1"/>
            <p:nvPr/>
          </p:nvSpPr>
          <p:spPr>
            <a:xfrm>
              <a:off x="5410200" y="5574268"/>
              <a:ext cx="3200400" cy="369332"/>
            </a:xfrm>
            <a:prstGeom prst="rect">
              <a:avLst/>
            </a:prstGeom>
            <a:solidFill>
              <a:schemeClr val="accent5">
                <a:lumMod val="50000"/>
              </a:schemeClr>
            </a:solidFill>
            <a:ln>
              <a:no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latin typeface="Century" pitchFamily="18" charset="0"/>
                </a:rPr>
                <a:t>Statement Block</a:t>
              </a:r>
            </a:p>
          </p:txBody>
        </p:sp>
        <p:sp>
          <p:nvSpPr>
            <p:cNvPr id="21" name="TextBox 20"/>
            <p:cNvSpPr txBox="1"/>
            <p:nvPr/>
          </p:nvSpPr>
          <p:spPr>
            <a:xfrm>
              <a:off x="6248400" y="2667000"/>
              <a:ext cx="1371600" cy="400110"/>
            </a:xfrm>
            <a:prstGeom prst="rect">
              <a:avLst/>
            </a:prstGeom>
            <a:noFill/>
          </p:spPr>
          <p:txBody>
            <a:bodyPr wrap="square" rtlCol="0">
              <a:spAutoFit/>
            </a:bodyPr>
            <a:lstStyle/>
            <a:p>
              <a:pPr algn="ctr"/>
              <a:r>
                <a:rPr lang="en-US" sz="2000" dirty="0">
                  <a:solidFill>
                    <a:schemeClr val="bg1"/>
                  </a:solidFill>
                  <a:latin typeface="Century" pitchFamily="18" charset="0"/>
                </a:rPr>
                <a:t>Condition</a:t>
              </a:r>
            </a:p>
          </p:txBody>
        </p:sp>
        <p:cxnSp>
          <p:nvCxnSpPr>
            <p:cNvPr id="30" name="Straight Arrow Connector 29"/>
            <p:cNvCxnSpPr>
              <a:stCxn id="16" idx="4"/>
            </p:cNvCxnSpPr>
            <p:nvPr/>
          </p:nvCxnSpPr>
          <p:spPr>
            <a:xfrm rot="16200000" flipV="1">
              <a:off x="5105401" y="1981199"/>
              <a:ext cx="1588" cy="1828801"/>
            </a:xfrm>
            <a:prstGeom prst="straightConnector1">
              <a:avLst/>
            </a:prstGeom>
            <a:ln w="38100">
              <a:solidFill>
                <a:schemeClr val="accent5">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3010694" y="4076700"/>
              <a:ext cx="2361406" cy="794"/>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6515894" y="4152106"/>
              <a:ext cx="838200" cy="1588"/>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a:off x="6629797" y="5257403"/>
              <a:ext cx="609600" cy="794"/>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191000" y="5257800"/>
              <a:ext cx="2743200" cy="1588"/>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0800000">
              <a:off x="7848600" y="2895600"/>
              <a:ext cx="685800" cy="1588"/>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953000" y="2438400"/>
              <a:ext cx="685800" cy="369332"/>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algn="ctr"/>
              <a:r>
                <a:rPr lang="en-US" dirty="0">
                  <a:latin typeface="Century" pitchFamily="18" charset="0"/>
                </a:rPr>
                <a:t>false</a:t>
              </a:r>
            </a:p>
          </p:txBody>
        </p:sp>
        <p:sp>
          <p:nvSpPr>
            <p:cNvPr id="54" name="TextBox 53"/>
            <p:cNvSpPr txBox="1"/>
            <p:nvPr/>
          </p:nvSpPr>
          <p:spPr>
            <a:xfrm>
              <a:off x="6096000" y="3821668"/>
              <a:ext cx="762000" cy="369332"/>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algn="ctr"/>
              <a:r>
                <a:rPr lang="en-US" dirty="0">
                  <a:latin typeface="Century" pitchFamily="18" charset="0"/>
                </a:rPr>
                <a:t>true</a:t>
              </a:r>
            </a:p>
          </p:txBody>
        </p:sp>
      </p:grpSp>
      <p:sp>
        <p:nvSpPr>
          <p:cNvPr id="57" name="TextBox 56"/>
          <p:cNvSpPr txBox="1"/>
          <p:nvPr/>
        </p:nvSpPr>
        <p:spPr>
          <a:xfrm>
            <a:off x="304800" y="2817674"/>
            <a:ext cx="2667000" cy="1754326"/>
          </a:xfrm>
          <a:prstGeom prst="rect">
            <a:avLst/>
          </a:prstGeo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n-US" dirty="0">
                <a:solidFill>
                  <a:schemeClr val="tx1"/>
                </a:solidFill>
                <a:latin typeface="Century" pitchFamily="18" charset="0"/>
              </a:rPr>
              <a:t>If the condition (Boolean expression) evaluates to true then the block of code inside the if statement will be executed</a:t>
            </a:r>
          </a:p>
        </p:txBody>
      </p:sp>
      <p:sp>
        <p:nvSpPr>
          <p:cNvPr id="58" name="TextBox 57"/>
          <p:cNvSpPr txBox="1"/>
          <p:nvPr/>
        </p:nvSpPr>
        <p:spPr>
          <a:xfrm>
            <a:off x="304800" y="5181602"/>
            <a:ext cx="2667000" cy="1200329"/>
          </a:xfrm>
          <a:prstGeom prst="rect">
            <a:avLst/>
          </a:prstGeo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n-US" dirty="0">
                <a:solidFill>
                  <a:schemeClr val="tx1"/>
                </a:solidFill>
                <a:latin typeface="Century" pitchFamily="18" charset="0"/>
              </a:rPr>
              <a:t>If not, statements after the closing curly brace will be executed</a:t>
            </a:r>
          </a:p>
          <a:p>
            <a:pPr algn="just"/>
            <a:endParaRPr lang="en-US" dirty="0">
              <a:solidFill>
                <a:schemeClr val="tx1"/>
              </a:solidFill>
              <a:latin typeface="Century" pitchFamily="18" charset="0"/>
            </a:endParaRPr>
          </a:p>
        </p:txBody>
      </p:sp>
      <p:cxnSp>
        <p:nvCxnSpPr>
          <p:cNvPr id="60" name="Straight Arrow Connector 59"/>
          <p:cNvCxnSpPr>
            <a:endCxn id="19" idx="1"/>
          </p:cNvCxnSpPr>
          <p:nvPr/>
        </p:nvCxnSpPr>
        <p:spPr>
          <a:xfrm>
            <a:off x="2971800" y="3657600"/>
            <a:ext cx="2438400" cy="11107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8" idx="3"/>
            <a:endCxn id="20" idx="1"/>
          </p:cNvCxnSpPr>
          <p:nvPr/>
        </p:nvCxnSpPr>
        <p:spPr>
          <a:xfrm flipV="1">
            <a:off x="2971800" y="5758936"/>
            <a:ext cx="2438400" cy="228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Slide Number Placeholder 30"/>
          <p:cNvSpPr>
            <a:spLocks noGrp="1"/>
          </p:cNvSpPr>
          <p:nvPr>
            <p:ph type="sldNum" sz="quarter" idx="12"/>
          </p:nvPr>
        </p:nvSpPr>
        <p:spPr>
          <a:xfrm>
            <a:off x="6553201" y="6492877"/>
            <a:ext cx="2133600" cy="365125"/>
          </a:xfrm>
        </p:spPr>
        <p:txBody>
          <a:bodyPr/>
          <a:lstStyle/>
          <a:p>
            <a:fld id="{B6F15528-21DE-4FAA-801E-634DDDAF4B2B}" type="slidenum">
              <a:rPr lang="en-US" smtClean="0">
                <a:solidFill>
                  <a:schemeClr val="tx1"/>
                </a:solidFill>
              </a:rPr>
              <a:pPr/>
              <a:t>67</a:t>
            </a:fld>
            <a:endParaRPr lang="en-US">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Decision Making Statements</a:t>
            </a:r>
          </a:p>
        </p:txBody>
      </p:sp>
      <p:sp>
        <p:nvSpPr>
          <p:cNvPr id="13" name="Content Placeholder 12"/>
          <p:cNvSpPr>
            <a:spLocks noGrp="1"/>
          </p:cNvSpPr>
          <p:nvPr>
            <p:ph idx="1"/>
          </p:nvPr>
        </p:nvSpPr>
        <p:spPr>
          <a:xfrm>
            <a:off x="457201" y="1600203"/>
            <a:ext cx="3352800" cy="1219199"/>
          </a:xfrm>
        </p:spPr>
        <p:txBody>
          <a:bodyPr>
            <a:normAutofit fontScale="85000" lnSpcReduction="20000"/>
          </a:bodyPr>
          <a:lstStyle/>
          <a:p>
            <a:r>
              <a:rPr lang="en-US" dirty="0">
                <a:latin typeface="Century" pitchFamily="18" charset="0"/>
              </a:rPr>
              <a:t>if</a:t>
            </a:r>
          </a:p>
          <a:p>
            <a:r>
              <a:rPr lang="en-US" dirty="0">
                <a:latin typeface="Century" pitchFamily="18" charset="0"/>
              </a:rPr>
              <a:t>if – else</a:t>
            </a:r>
          </a:p>
          <a:p>
            <a:pPr lvl="1"/>
            <a:r>
              <a:rPr lang="en-US" dirty="0">
                <a:latin typeface="Century" pitchFamily="18" charset="0"/>
              </a:rPr>
              <a:t>Can be nested</a:t>
            </a:r>
          </a:p>
          <a:p>
            <a:endParaRPr lang="en-US" dirty="0">
              <a:latin typeface="Century" pitchFamily="18" charset="0"/>
            </a:endParaRPr>
          </a:p>
        </p:txBody>
      </p:sp>
      <p:sp>
        <p:nvSpPr>
          <p:cNvPr id="24" name="TextBox 23"/>
          <p:cNvSpPr txBox="1"/>
          <p:nvPr/>
        </p:nvSpPr>
        <p:spPr>
          <a:xfrm>
            <a:off x="609600" y="2819400"/>
            <a:ext cx="8001000" cy="1631216"/>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err="1">
                <a:solidFill>
                  <a:schemeClr val="tx1"/>
                </a:solidFill>
                <a:latin typeface="Century" pitchFamily="18" charset="0"/>
              </a:rPr>
              <a:t>int</a:t>
            </a:r>
            <a:r>
              <a:rPr lang="en-US" sz="2000" dirty="0">
                <a:solidFill>
                  <a:schemeClr val="tx1"/>
                </a:solidFill>
                <a:latin typeface="Century" pitchFamily="18" charset="0"/>
              </a:rPr>
              <a:t> bought = 260;</a:t>
            </a:r>
          </a:p>
          <a:p>
            <a:r>
              <a:rPr lang="en-US" sz="2000" dirty="0" err="1">
                <a:solidFill>
                  <a:schemeClr val="tx1"/>
                </a:solidFill>
                <a:latin typeface="Century" pitchFamily="18" charset="0"/>
              </a:rPr>
              <a:t>int</a:t>
            </a:r>
            <a:r>
              <a:rPr lang="en-US" sz="2000" dirty="0">
                <a:solidFill>
                  <a:schemeClr val="tx1"/>
                </a:solidFill>
                <a:latin typeface="Century" pitchFamily="18" charset="0"/>
              </a:rPr>
              <a:t> sold = 320;</a:t>
            </a:r>
          </a:p>
          <a:p>
            <a:r>
              <a:rPr lang="en-US" sz="2000" dirty="0">
                <a:solidFill>
                  <a:schemeClr val="tx1"/>
                </a:solidFill>
                <a:latin typeface="Century" pitchFamily="18" charset="0"/>
              </a:rPr>
              <a:t>if(bought&lt;sold){</a:t>
            </a:r>
          </a:p>
          <a:p>
            <a:r>
              <a:rPr lang="en-US" sz="2000" dirty="0">
                <a:solidFill>
                  <a:schemeClr val="tx1"/>
                </a:solidFill>
                <a:latin typeface="Century" pitchFamily="18" charset="0"/>
              </a:rPr>
              <a:t>	</a:t>
            </a:r>
            <a:r>
              <a:rPr lang="en-US" sz="2000" dirty="0" err="1">
                <a:solidFill>
                  <a:schemeClr val="tx1"/>
                </a:solidFill>
                <a:latin typeface="Century" pitchFamily="18" charset="0"/>
              </a:rPr>
              <a:t>System.out.println</a:t>
            </a:r>
            <a:r>
              <a:rPr lang="en-US" sz="2000" dirty="0">
                <a:solidFill>
                  <a:schemeClr val="tx1"/>
                </a:solidFill>
                <a:latin typeface="Century" pitchFamily="18" charset="0"/>
              </a:rPr>
              <a:t>(“Profit");</a:t>
            </a:r>
          </a:p>
          <a:p>
            <a:r>
              <a:rPr lang="en-US" sz="2000" dirty="0">
                <a:solidFill>
                  <a:schemeClr val="tx1"/>
                </a:solidFill>
                <a:latin typeface="Century" pitchFamily="18" charset="0"/>
              </a:rPr>
              <a:t>}</a:t>
            </a:r>
          </a:p>
        </p:txBody>
      </p:sp>
      <p:sp>
        <p:nvSpPr>
          <p:cNvPr id="25" name="TextBox 24"/>
          <p:cNvSpPr txBox="1"/>
          <p:nvPr/>
        </p:nvSpPr>
        <p:spPr>
          <a:xfrm>
            <a:off x="609600" y="5689939"/>
            <a:ext cx="8001000" cy="1015663"/>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a:solidFill>
                  <a:schemeClr val="tx1"/>
                </a:solidFill>
                <a:latin typeface="Century" pitchFamily="18" charset="0"/>
              </a:rPr>
              <a:t>else {</a:t>
            </a:r>
          </a:p>
          <a:p>
            <a:r>
              <a:rPr lang="en-US" sz="2000" dirty="0">
                <a:solidFill>
                  <a:schemeClr val="tx1"/>
                </a:solidFill>
                <a:latin typeface="Century" pitchFamily="18" charset="0"/>
              </a:rPr>
              <a:t>	</a:t>
            </a:r>
            <a:r>
              <a:rPr lang="en-US" sz="2000" dirty="0" err="1">
                <a:solidFill>
                  <a:schemeClr val="tx1"/>
                </a:solidFill>
                <a:latin typeface="Century" pitchFamily="18" charset="0"/>
              </a:rPr>
              <a:t>System.out.println</a:t>
            </a:r>
            <a:r>
              <a:rPr lang="en-US" sz="2000" dirty="0">
                <a:solidFill>
                  <a:schemeClr val="tx1"/>
                </a:solidFill>
                <a:latin typeface="Century" pitchFamily="18" charset="0"/>
              </a:rPr>
              <a:t>(“Loss”);</a:t>
            </a:r>
          </a:p>
          <a:p>
            <a:r>
              <a:rPr lang="en-US" sz="2000" dirty="0">
                <a:solidFill>
                  <a:schemeClr val="tx1"/>
                </a:solidFill>
                <a:latin typeface="Century" pitchFamily="18" charset="0"/>
              </a:rPr>
              <a:t>}</a:t>
            </a:r>
          </a:p>
        </p:txBody>
      </p:sp>
      <p:sp>
        <p:nvSpPr>
          <p:cNvPr id="12" name="TextBox 11"/>
          <p:cNvSpPr txBox="1"/>
          <p:nvPr/>
        </p:nvSpPr>
        <p:spPr>
          <a:xfrm>
            <a:off x="609600" y="4572002"/>
            <a:ext cx="8001000" cy="1015663"/>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a:solidFill>
                  <a:schemeClr val="tx1"/>
                </a:solidFill>
                <a:latin typeface="Century" pitchFamily="18" charset="0"/>
              </a:rPr>
              <a:t>else if(bought == sold){</a:t>
            </a:r>
          </a:p>
          <a:p>
            <a:r>
              <a:rPr lang="en-US" sz="2000" dirty="0">
                <a:solidFill>
                  <a:schemeClr val="tx1"/>
                </a:solidFill>
                <a:latin typeface="Century" pitchFamily="18" charset="0"/>
              </a:rPr>
              <a:t>	</a:t>
            </a:r>
            <a:r>
              <a:rPr lang="en-US" sz="2000" dirty="0" err="1">
                <a:solidFill>
                  <a:schemeClr val="tx1"/>
                </a:solidFill>
                <a:latin typeface="Century" pitchFamily="18" charset="0"/>
              </a:rPr>
              <a:t>System.out.println</a:t>
            </a:r>
            <a:r>
              <a:rPr lang="en-US" sz="2000" dirty="0">
                <a:solidFill>
                  <a:schemeClr val="tx1"/>
                </a:solidFill>
                <a:latin typeface="Century" pitchFamily="18" charset="0"/>
              </a:rPr>
              <a:t>(“No Gain No Loss”);</a:t>
            </a:r>
          </a:p>
          <a:p>
            <a:r>
              <a:rPr lang="en-US" sz="2000" dirty="0">
                <a:solidFill>
                  <a:schemeClr val="tx1"/>
                </a:solidFill>
                <a:latin typeface="Century" pitchFamily="18" charset="0"/>
              </a:rPr>
              <a:t>}</a:t>
            </a:r>
          </a:p>
        </p:txBody>
      </p:sp>
      <p:sp>
        <p:nvSpPr>
          <p:cNvPr id="14" name="Slide Number Placeholder 13"/>
          <p:cNvSpPr>
            <a:spLocks noGrp="1"/>
          </p:cNvSpPr>
          <p:nvPr>
            <p:ph type="sldNum" sz="quarter" idx="12"/>
          </p:nvPr>
        </p:nvSpPr>
        <p:spPr/>
        <p:txBody>
          <a:bodyPr/>
          <a:lstStyle/>
          <a:p>
            <a:fld id="{B6F15528-21DE-4FAA-801E-634DDDAF4B2B}" type="slidenum">
              <a:rPr lang="en-US" smtClean="0">
                <a:solidFill>
                  <a:schemeClr val="tx1">
                    <a:lumMod val="75000"/>
                    <a:lumOff val="25000"/>
                  </a:schemeClr>
                </a:solidFill>
              </a:rPr>
              <a:pPr/>
              <a:t>68</a:t>
            </a:fld>
            <a:endParaRPr 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Decision Making Statements</a:t>
            </a:r>
          </a:p>
        </p:txBody>
      </p:sp>
      <p:sp>
        <p:nvSpPr>
          <p:cNvPr id="13" name="Content Placeholder 12"/>
          <p:cNvSpPr>
            <a:spLocks noGrp="1"/>
          </p:cNvSpPr>
          <p:nvPr>
            <p:ph idx="1"/>
          </p:nvPr>
        </p:nvSpPr>
        <p:spPr>
          <a:xfrm>
            <a:off x="457200" y="1600201"/>
            <a:ext cx="8153400" cy="4648199"/>
          </a:xfrm>
        </p:spPr>
        <p:txBody>
          <a:bodyPr>
            <a:normAutofit fontScale="85000" lnSpcReduction="20000"/>
          </a:bodyPr>
          <a:lstStyle/>
          <a:p>
            <a:r>
              <a:rPr lang="en-US" dirty="0">
                <a:latin typeface="Century" pitchFamily="18" charset="0"/>
              </a:rPr>
              <a:t>switch</a:t>
            </a:r>
          </a:p>
          <a:p>
            <a:pPr lvl="1"/>
            <a:r>
              <a:rPr lang="en-US" dirty="0">
                <a:latin typeface="Century" pitchFamily="18" charset="0"/>
              </a:rPr>
              <a:t>Allows a variable to be tested for equality against a list of values</a:t>
            </a:r>
          </a:p>
          <a:p>
            <a:pPr lvl="1"/>
            <a:r>
              <a:rPr lang="en-US" dirty="0">
                <a:latin typeface="Century" pitchFamily="18" charset="0"/>
              </a:rPr>
              <a:t>Each value is called a case and the variable is checked for each case</a:t>
            </a:r>
          </a:p>
          <a:p>
            <a:pPr lvl="1"/>
            <a:r>
              <a:rPr lang="en-US" dirty="0">
                <a:latin typeface="Century" pitchFamily="18" charset="0"/>
              </a:rPr>
              <a:t>Rules:</a:t>
            </a:r>
          </a:p>
          <a:p>
            <a:pPr lvl="2"/>
            <a:r>
              <a:rPr lang="en-US" b="1" dirty="0">
                <a:latin typeface="Century" pitchFamily="18" charset="0"/>
              </a:rPr>
              <a:t>variable used can only be a byte, short, </a:t>
            </a:r>
            <a:r>
              <a:rPr lang="en-US" b="1" dirty="0" err="1">
                <a:latin typeface="Century" pitchFamily="18" charset="0"/>
              </a:rPr>
              <a:t>int</a:t>
            </a:r>
            <a:r>
              <a:rPr lang="en-US" b="1" dirty="0">
                <a:latin typeface="Century" pitchFamily="18" charset="0"/>
              </a:rPr>
              <a:t>, or char</a:t>
            </a:r>
          </a:p>
          <a:p>
            <a:pPr lvl="2"/>
            <a:r>
              <a:rPr lang="en-US" dirty="0">
                <a:latin typeface="Century" pitchFamily="18" charset="0"/>
              </a:rPr>
              <a:t>You can have any number of case statements followed by the value to be compared to and a colon</a:t>
            </a:r>
          </a:p>
          <a:p>
            <a:pPr lvl="2"/>
            <a:r>
              <a:rPr lang="en-US" dirty="0">
                <a:latin typeface="Century" pitchFamily="18" charset="0"/>
              </a:rPr>
              <a:t>Data type must be same of case variable and switch variable</a:t>
            </a:r>
          </a:p>
          <a:p>
            <a:pPr lvl="2"/>
            <a:r>
              <a:rPr lang="en-US" dirty="0">
                <a:latin typeface="Century" pitchFamily="18" charset="0"/>
              </a:rPr>
              <a:t>Switch statements will be execute </a:t>
            </a:r>
            <a:r>
              <a:rPr lang="en-US" b="1" dirty="0">
                <a:latin typeface="Century" pitchFamily="18" charset="0"/>
              </a:rPr>
              <a:t>until a </a:t>
            </a:r>
            <a:r>
              <a:rPr lang="en-US" b="1" i="1" dirty="0">
                <a:latin typeface="Century" pitchFamily="18" charset="0"/>
              </a:rPr>
              <a:t>break</a:t>
            </a:r>
            <a:r>
              <a:rPr lang="en-US" b="1" dirty="0">
                <a:latin typeface="Century" pitchFamily="18" charset="0"/>
              </a:rPr>
              <a:t> statement is reached</a:t>
            </a:r>
          </a:p>
          <a:p>
            <a:pPr lvl="2"/>
            <a:r>
              <a:rPr lang="en-US" dirty="0">
                <a:latin typeface="Century" pitchFamily="18" charset="0"/>
              </a:rPr>
              <a:t>Default case can be used for performing a task when none of the cases is true</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14" name="Rectangle 13"/>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16" name="TextBox 15"/>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17" name="TextBox 16"/>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18"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9" name="Title 3"/>
          <p:cNvSpPr txBox="1">
            <a:spLocks/>
          </p:cNvSpPr>
          <p:nvPr/>
        </p:nvSpPr>
        <p:spPr>
          <a:xfrm>
            <a:off x="0" y="0"/>
            <a:ext cx="7162800" cy="12954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Power</a:t>
            </a:r>
            <a:r>
              <a:rPr kumimoji="0" lang="en-US" sz="5400" b="0" i="0" u="none" strike="noStrike" kern="1200" cap="none" spc="0" normalizeH="0" noProof="0" dirty="0">
                <a:ln>
                  <a:noFill/>
                </a:ln>
                <a:solidFill>
                  <a:schemeClr val="accent1">
                    <a:lumMod val="75000"/>
                  </a:schemeClr>
                </a:solidFill>
                <a:effectLst/>
                <a:uLnTx/>
                <a:uFillTx/>
                <a:latin typeface="+mj-lt"/>
                <a:ea typeface="+mj-ea"/>
                <a:cs typeface="+mj-cs"/>
              </a:rPr>
              <a:t> of Java</a:t>
            </a:r>
            <a:endPar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grpSp>
        <p:nvGrpSpPr>
          <p:cNvPr id="22" name="Group 21"/>
          <p:cNvGrpSpPr/>
          <p:nvPr/>
        </p:nvGrpSpPr>
        <p:grpSpPr>
          <a:xfrm>
            <a:off x="914400" y="1447800"/>
            <a:ext cx="7391400" cy="5257800"/>
            <a:chOff x="914400" y="1447800"/>
            <a:chExt cx="7391400" cy="5257800"/>
          </a:xfrm>
        </p:grpSpPr>
        <p:grpSp>
          <p:nvGrpSpPr>
            <p:cNvPr id="13" name="Group 12"/>
            <p:cNvGrpSpPr/>
            <p:nvPr/>
          </p:nvGrpSpPr>
          <p:grpSpPr>
            <a:xfrm>
              <a:off x="914400" y="1447800"/>
              <a:ext cx="7391400" cy="5257800"/>
              <a:chOff x="990600" y="1752600"/>
              <a:chExt cx="6076951" cy="4562475"/>
            </a:xfrm>
          </p:grpSpPr>
          <p:pic>
            <p:nvPicPr>
              <p:cNvPr id="364547" name="Picture 3" descr="F:\Arun\JAVA Jan\today\javacro14-the-world-of-java-in-croatia-branko-mihaljevi-and-aleksander-radovan-18-638.jpg"/>
              <p:cNvPicPr>
                <a:picLocks noChangeAspect="1" noChangeArrowheads="1"/>
              </p:cNvPicPr>
              <p:nvPr/>
            </p:nvPicPr>
            <p:blipFill>
              <a:blip r:embed="rId3" cstate="print"/>
              <a:srcRect/>
              <a:stretch>
                <a:fillRect/>
              </a:stretch>
            </p:blipFill>
            <p:spPr bwMode="auto">
              <a:xfrm>
                <a:off x="990600" y="1752600"/>
                <a:ext cx="6076951" cy="4562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2884714" y="1817594"/>
                <a:ext cx="411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5889172" y="5921188"/>
                <a:ext cx="1045029" cy="347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Rectangle 14"/>
            <p:cNvSpPr/>
            <p:nvPr/>
          </p:nvSpPr>
          <p:spPr>
            <a:xfrm>
              <a:off x="3886200" y="4876800"/>
              <a:ext cx="2286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3733800" y="5334000"/>
              <a:ext cx="2286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4038600" y="3505200"/>
              <a:ext cx="381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3CA0357D-EE1B-4BC4-8A36-0EDCF4DFB644}"/>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Switch Case</a:t>
            </a:r>
          </a:p>
        </p:txBody>
      </p:sp>
      <p:pic>
        <p:nvPicPr>
          <p:cNvPr id="310275" name="Picture 3" descr="F:\Arun\JAVA Jan\today\How-Switch-Case-works-in-Java-Programming-language.jpg"/>
          <p:cNvPicPr>
            <a:picLocks noChangeAspect="1" noChangeArrowheads="1"/>
          </p:cNvPicPr>
          <p:nvPr/>
        </p:nvPicPr>
        <p:blipFill>
          <a:blip r:embed="rId3" cstate="print"/>
          <a:srcRect/>
          <a:stretch>
            <a:fillRect/>
          </a:stretch>
        </p:blipFill>
        <p:spPr bwMode="auto">
          <a:xfrm>
            <a:off x="1295401" y="1447802"/>
            <a:ext cx="6638925" cy="5170407"/>
          </a:xfrm>
          <a:prstGeom prst="rect">
            <a:avLst/>
          </a:prstGeom>
          <a:noFill/>
        </p:spPr>
      </p:pic>
      <p:sp>
        <p:nvSpPr>
          <p:cNvPr id="4" name="Slide Number Placeholder 3">
            <a:extLst>
              <a:ext uri="{FF2B5EF4-FFF2-40B4-BE49-F238E27FC236}">
                <a16:creationId xmlns:a16="http://schemas.microsoft.com/office/drawing/2014/main" id="{3B128F7A-E2E7-4E41-B6C7-F9A1DCAD5F95}"/>
              </a:ext>
            </a:extLst>
          </p:cNvPr>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Decision Making Statements</a:t>
            </a:r>
          </a:p>
        </p:txBody>
      </p:sp>
      <p:sp>
        <p:nvSpPr>
          <p:cNvPr id="24" name="TextBox 23"/>
          <p:cNvSpPr txBox="1"/>
          <p:nvPr/>
        </p:nvSpPr>
        <p:spPr>
          <a:xfrm>
            <a:off x="2438400" y="1894107"/>
            <a:ext cx="6324600" cy="4524315"/>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600" dirty="0" err="1">
                <a:solidFill>
                  <a:schemeClr val="tx1"/>
                </a:solidFill>
                <a:latin typeface="Century" pitchFamily="18" charset="0"/>
              </a:rPr>
              <a:t>int</a:t>
            </a:r>
            <a:r>
              <a:rPr lang="en-US" sz="1600" dirty="0">
                <a:solidFill>
                  <a:schemeClr val="tx1"/>
                </a:solidFill>
                <a:latin typeface="Century" pitchFamily="18" charset="0"/>
              </a:rPr>
              <a:t> a = 3;</a:t>
            </a:r>
          </a:p>
          <a:p>
            <a:r>
              <a:rPr lang="en-US" sz="1600" dirty="0">
                <a:solidFill>
                  <a:schemeClr val="tx1"/>
                </a:solidFill>
                <a:latin typeface="Century" pitchFamily="18" charset="0"/>
              </a:rPr>
              <a:t>switch(a){</a:t>
            </a:r>
          </a:p>
          <a:p>
            <a:endParaRPr lang="en-US" sz="1600" dirty="0">
              <a:solidFill>
                <a:schemeClr val="tx1"/>
              </a:solidFill>
              <a:latin typeface="Century" pitchFamily="18" charset="0"/>
            </a:endParaRPr>
          </a:p>
          <a:p>
            <a:r>
              <a:rPr lang="en-US" sz="1600" dirty="0">
                <a:solidFill>
                  <a:schemeClr val="tx1"/>
                </a:solidFill>
                <a:latin typeface="Century" pitchFamily="18" charset="0"/>
              </a:rPr>
              <a:t>	case 1:</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("This is North");</a:t>
            </a:r>
          </a:p>
          <a:p>
            <a:r>
              <a:rPr lang="en-US" sz="1600" dirty="0">
                <a:solidFill>
                  <a:schemeClr val="tx1"/>
                </a:solidFill>
                <a:latin typeface="Century" pitchFamily="18" charset="0"/>
              </a:rPr>
              <a:t>		break;</a:t>
            </a:r>
          </a:p>
          <a:p>
            <a:r>
              <a:rPr lang="en-US" sz="1600" dirty="0">
                <a:solidFill>
                  <a:schemeClr val="tx1"/>
                </a:solidFill>
                <a:latin typeface="Century" pitchFamily="18" charset="0"/>
              </a:rPr>
              <a:t>	case 2:</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("This is East");</a:t>
            </a:r>
          </a:p>
          <a:p>
            <a:r>
              <a:rPr lang="en-US" sz="1600" dirty="0">
                <a:solidFill>
                  <a:schemeClr val="tx1"/>
                </a:solidFill>
                <a:latin typeface="Century" pitchFamily="18" charset="0"/>
              </a:rPr>
              <a:t>		break;</a:t>
            </a:r>
          </a:p>
          <a:p>
            <a:r>
              <a:rPr lang="en-US" sz="1600" dirty="0">
                <a:solidFill>
                  <a:schemeClr val="tx1"/>
                </a:solidFill>
                <a:latin typeface="Century" pitchFamily="18" charset="0"/>
              </a:rPr>
              <a:t>	case 3:</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("This is West");</a:t>
            </a:r>
          </a:p>
          <a:p>
            <a:r>
              <a:rPr lang="en-US" sz="1600" dirty="0">
                <a:solidFill>
                  <a:schemeClr val="tx1"/>
                </a:solidFill>
                <a:latin typeface="Century" pitchFamily="18" charset="0"/>
              </a:rPr>
              <a:t>		break;</a:t>
            </a:r>
          </a:p>
          <a:p>
            <a:r>
              <a:rPr lang="en-US" sz="1600" dirty="0">
                <a:solidFill>
                  <a:schemeClr val="tx1"/>
                </a:solidFill>
                <a:latin typeface="Century" pitchFamily="18" charset="0"/>
              </a:rPr>
              <a:t>	case 4:</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("This is South");</a:t>
            </a:r>
          </a:p>
          <a:p>
            <a:r>
              <a:rPr lang="en-US" sz="1600" dirty="0">
                <a:solidFill>
                  <a:schemeClr val="tx1"/>
                </a:solidFill>
                <a:latin typeface="Century" pitchFamily="18" charset="0"/>
              </a:rPr>
              <a:t>		break;</a:t>
            </a:r>
          </a:p>
          <a:p>
            <a:r>
              <a:rPr lang="en-US" sz="1600" dirty="0">
                <a:solidFill>
                  <a:schemeClr val="tx1"/>
                </a:solidFill>
                <a:latin typeface="Century" pitchFamily="18" charset="0"/>
              </a:rPr>
              <a:t>	default:</a:t>
            </a:r>
          </a:p>
          <a:p>
            <a:r>
              <a:rPr lang="en-US" sz="1600" dirty="0">
                <a:solidFill>
                  <a:schemeClr val="tx1"/>
                </a:solidFill>
                <a:latin typeface="Century" pitchFamily="18" charset="0"/>
              </a:rPr>
              <a:t>		</a:t>
            </a:r>
            <a:r>
              <a:rPr lang="en-US" sz="1600" dirty="0" err="1">
                <a:solidFill>
                  <a:schemeClr val="tx1"/>
                </a:solidFill>
                <a:latin typeface="Century" pitchFamily="18" charset="0"/>
              </a:rPr>
              <a:t>System.out.println</a:t>
            </a:r>
            <a:r>
              <a:rPr lang="en-US" sz="1600" dirty="0">
                <a:solidFill>
                  <a:schemeClr val="tx1"/>
                </a:solidFill>
                <a:latin typeface="Century" pitchFamily="18" charset="0"/>
              </a:rPr>
              <a:t>("This is not a direction");</a:t>
            </a:r>
          </a:p>
          <a:p>
            <a:r>
              <a:rPr lang="en-US" sz="1600" dirty="0">
                <a:solidFill>
                  <a:schemeClr val="tx1"/>
                </a:solidFill>
                <a:latin typeface="Century" pitchFamily="18" charset="0"/>
              </a:rPr>
              <a:t>}</a:t>
            </a:r>
          </a:p>
        </p:txBody>
      </p:sp>
      <p:sp>
        <p:nvSpPr>
          <p:cNvPr id="12" name="TextBox 11"/>
          <p:cNvSpPr txBox="1"/>
          <p:nvPr/>
        </p:nvSpPr>
        <p:spPr>
          <a:xfrm>
            <a:off x="152400" y="3352800"/>
            <a:ext cx="2057400" cy="707886"/>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r>
              <a:rPr lang="en-US" sz="2000" dirty="0">
                <a:latin typeface="Century" pitchFamily="18" charset="0"/>
              </a:rPr>
              <a:t>Switch allowed</a:t>
            </a:r>
          </a:p>
          <a:p>
            <a:pPr algn="just"/>
            <a:r>
              <a:rPr lang="en-US" sz="2000" dirty="0">
                <a:latin typeface="Century" pitchFamily="18" charset="0"/>
              </a:rPr>
              <a:t>String in Java7</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71</a:t>
            </a:fld>
            <a:endParaRPr lang="en-US"/>
          </a:p>
        </p:txBody>
      </p:sp>
      <p:sp>
        <p:nvSpPr>
          <p:cNvPr id="15" name="TextBox 14"/>
          <p:cNvSpPr txBox="1"/>
          <p:nvPr/>
        </p:nvSpPr>
        <p:spPr>
          <a:xfrm>
            <a:off x="2514600" y="1981202"/>
            <a:ext cx="2743200" cy="584775"/>
          </a:xfrm>
          <a:prstGeom prst="rect">
            <a:avLst/>
          </a:prstGeom>
          <a:solidFill>
            <a:schemeClr val="tx2">
              <a:lumMod val="40000"/>
              <a:lumOff val="60000"/>
            </a:schemeClr>
          </a:solidFill>
        </p:spPr>
        <p:txBody>
          <a:bodyPr wrap="square" rtlCol="0">
            <a:spAutoFit/>
          </a:bodyPr>
          <a:lstStyle/>
          <a:p>
            <a:r>
              <a:rPr lang="en-US" sz="1600" dirty="0">
                <a:latin typeface="Century" pitchFamily="18" charset="0"/>
              </a:rPr>
              <a:t>String dir = “North”;</a:t>
            </a:r>
          </a:p>
          <a:p>
            <a:r>
              <a:rPr lang="en-US" sz="1600" dirty="0">
                <a:latin typeface="Century" pitchFamily="18" charset="0"/>
              </a:rPr>
              <a:t>switch(dir){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Loops</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72</a:t>
            </a:fld>
            <a:endParaRPr lang="en-US"/>
          </a:p>
        </p:txBody>
      </p:sp>
      <p:pic>
        <p:nvPicPr>
          <p:cNvPr id="363522" name="Picture 2" descr="F:\Arun\JAVA Jan\today\man-juggling.jpeg"/>
          <p:cNvPicPr>
            <a:picLocks noChangeAspect="1" noChangeArrowheads="1"/>
          </p:cNvPicPr>
          <p:nvPr/>
        </p:nvPicPr>
        <p:blipFill>
          <a:blip r:embed="rId3" cstate="print"/>
          <a:srcRect/>
          <a:stretch>
            <a:fillRect/>
          </a:stretch>
        </p:blipFill>
        <p:spPr bwMode="auto">
          <a:xfrm>
            <a:off x="76201" y="1447800"/>
            <a:ext cx="3277849" cy="3657600"/>
          </a:xfrm>
          <a:prstGeom prst="rect">
            <a:avLst/>
          </a:prstGeom>
          <a:noFill/>
        </p:spPr>
      </p:pic>
      <p:pic>
        <p:nvPicPr>
          <p:cNvPr id="363525" name="Picture 5"/>
          <p:cNvPicPr>
            <a:picLocks noChangeAspect="1" noChangeArrowheads="1"/>
          </p:cNvPicPr>
          <p:nvPr/>
        </p:nvPicPr>
        <p:blipFill>
          <a:blip r:embed="rId4" cstate="print"/>
          <a:srcRect/>
          <a:stretch>
            <a:fillRect/>
          </a:stretch>
        </p:blipFill>
        <p:spPr bwMode="auto">
          <a:xfrm>
            <a:off x="3381376" y="2495550"/>
            <a:ext cx="5610225" cy="382905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Loops</a:t>
            </a:r>
          </a:p>
        </p:txBody>
      </p:sp>
      <p:sp>
        <p:nvSpPr>
          <p:cNvPr id="13" name="Content Placeholder 12"/>
          <p:cNvSpPr>
            <a:spLocks noGrp="1"/>
          </p:cNvSpPr>
          <p:nvPr>
            <p:ph idx="1"/>
          </p:nvPr>
        </p:nvSpPr>
        <p:spPr>
          <a:xfrm>
            <a:off x="457201" y="1600201"/>
            <a:ext cx="8229600" cy="3505200"/>
          </a:xfrm>
        </p:spPr>
        <p:txBody>
          <a:bodyPr>
            <a:normAutofit fontScale="92500" lnSpcReduction="20000"/>
          </a:bodyPr>
          <a:lstStyle/>
          <a:p>
            <a:r>
              <a:rPr lang="en-US" dirty="0">
                <a:latin typeface="Century" pitchFamily="18" charset="0"/>
              </a:rPr>
              <a:t>Situation when we need to execute a block of code number of times is often referred to as a loop</a:t>
            </a:r>
          </a:p>
          <a:p>
            <a:r>
              <a:rPr lang="en-US" dirty="0">
                <a:latin typeface="Century" pitchFamily="18" charset="0"/>
              </a:rPr>
              <a:t>There is a variety of loops in java</a:t>
            </a:r>
          </a:p>
          <a:p>
            <a:pPr lvl="1"/>
            <a:r>
              <a:rPr lang="en-US" dirty="0">
                <a:latin typeface="Century" pitchFamily="18" charset="0"/>
              </a:rPr>
              <a:t>while </a:t>
            </a:r>
          </a:p>
          <a:p>
            <a:pPr lvl="1"/>
            <a:r>
              <a:rPr lang="en-US" dirty="0">
                <a:latin typeface="Century" pitchFamily="18" charset="0"/>
              </a:rPr>
              <a:t>do – while</a:t>
            </a:r>
          </a:p>
          <a:p>
            <a:pPr lvl="1"/>
            <a:r>
              <a:rPr lang="en-US" dirty="0">
                <a:latin typeface="Century" pitchFamily="18" charset="0"/>
              </a:rPr>
              <a:t>for</a:t>
            </a:r>
          </a:p>
          <a:p>
            <a:pPr lvl="1"/>
            <a:r>
              <a:rPr lang="en-US" dirty="0">
                <a:latin typeface="Century" pitchFamily="18" charset="0"/>
              </a:rPr>
              <a:t>Enhance for loop</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While Loop</a:t>
            </a:r>
          </a:p>
        </p:txBody>
      </p:sp>
      <p:sp>
        <p:nvSpPr>
          <p:cNvPr id="13" name="Content Placeholder 12"/>
          <p:cNvSpPr>
            <a:spLocks noGrp="1"/>
          </p:cNvSpPr>
          <p:nvPr>
            <p:ph idx="1"/>
          </p:nvPr>
        </p:nvSpPr>
        <p:spPr>
          <a:xfrm>
            <a:off x="457201" y="1600203"/>
            <a:ext cx="8229600" cy="761999"/>
          </a:xfrm>
        </p:spPr>
        <p:txBody>
          <a:bodyPr>
            <a:normAutofit fontScale="85000" lnSpcReduction="20000"/>
          </a:bodyPr>
          <a:lstStyle/>
          <a:p>
            <a:r>
              <a:rPr lang="en-US" dirty="0">
                <a:latin typeface="Century" pitchFamily="18" charset="0"/>
              </a:rPr>
              <a:t>Control structure that allows to repeat a task a certain number of times</a:t>
            </a:r>
          </a:p>
        </p:txBody>
      </p:sp>
      <p:sp>
        <p:nvSpPr>
          <p:cNvPr id="11" name="TextBox 10"/>
          <p:cNvSpPr txBox="1"/>
          <p:nvPr/>
        </p:nvSpPr>
        <p:spPr>
          <a:xfrm>
            <a:off x="2133601" y="3505200"/>
            <a:ext cx="4191000" cy="1384995"/>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solidFill>
                  <a:schemeClr val="tx1"/>
                </a:solidFill>
                <a:latin typeface="Century" pitchFamily="18" charset="0"/>
              </a:rPr>
              <a:t>while(</a:t>
            </a:r>
            <a:r>
              <a:rPr lang="en-US" sz="2400" dirty="0" err="1">
                <a:solidFill>
                  <a:schemeClr val="tx1"/>
                </a:solidFill>
                <a:latin typeface="Century" pitchFamily="18" charset="0"/>
              </a:rPr>
              <a:t>Boolean_expression</a:t>
            </a:r>
            <a:r>
              <a:rPr lang="en-US" dirty="0">
                <a:solidFill>
                  <a:schemeClr val="tx1"/>
                </a:solidFill>
                <a:latin typeface="Century" pitchFamily="18" charset="0"/>
              </a:rPr>
              <a:t>)</a:t>
            </a:r>
          </a:p>
          <a:p>
            <a:r>
              <a:rPr lang="en-US" dirty="0">
                <a:solidFill>
                  <a:schemeClr val="tx1"/>
                </a:solidFill>
                <a:latin typeface="Century" pitchFamily="18" charset="0"/>
              </a:rPr>
              <a:t>{</a:t>
            </a:r>
          </a:p>
          <a:p>
            <a:r>
              <a:rPr lang="en-US" dirty="0">
                <a:solidFill>
                  <a:schemeClr val="tx1"/>
                </a:solidFill>
                <a:latin typeface="Century" pitchFamily="18" charset="0"/>
              </a:rPr>
              <a:t>	</a:t>
            </a:r>
            <a:r>
              <a:rPr lang="en-US" sz="2400" dirty="0">
                <a:solidFill>
                  <a:schemeClr val="tx1"/>
                </a:solidFill>
                <a:latin typeface="Century" pitchFamily="18" charset="0"/>
              </a:rPr>
              <a:t>//Statements </a:t>
            </a:r>
            <a:endParaRPr lang="en-US" dirty="0">
              <a:solidFill>
                <a:schemeClr val="tx1"/>
              </a:solidFill>
              <a:latin typeface="Century" pitchFamily="18" charset="0"/>
            </a:endParaRPr>
          </a:p>
          <a:p>
            <a:r>
              <a:rPr lang="en-US" dirty="0">
                <a:solidFill>
                  <a:schemeClr val="tx1"/>
                </a:solidFill>
                <a:latin typeface="Century" pitchFamily="18" charset="0"/>
              </a:rPr>
              <a:t>}</a:t>
            </a:r>
          </a:p>
        </p:txBody>
      </p:sp>
      <p:sp>
        <p:nvSpPr>
          <p:cNvPr id="12" name="TextBox 11"/>
          <p:cNvSpPr txBox="1"/>
          <p:nvPr/>
        </p:nvSpPr>
        <p:spPr>
          <a:xfrm>
            <a:off x="1828800" y="3124200"/>
            <a:ext cx="12192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dirty="0">
                <a:latin typeface="Century" pitchFamily="18" charset="0"/>
              </a:rPr>
              <a:t>Syntax:</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Do-While Loop</a:t>
            </a:r>
          </a:p>
        </p:txBody>
      </p:sp>
      <p:sp>
        <p:nvSpPr>
          <p:cNvPr id="13" name="Content Placeholder 12"/>
          <p:cNvSpPr>
            <a:spLocks noGrp="1"/>
          </p:cNvSpPr>
          <p:nvPr>
            <p:ph idx="1"/>
          </p:nvPr>
        </p:nvSpPr>
        <p:spPr>
          <a:xfrm>
            <a:off x="457201" y="1600203"/>
            <a:ext cx="8229600" cy="1219199"/>
          </a:xfrm>
        </p:spPr>
        <p:txBody>
          <a:bodyPr>
            <a:normAutofit fontScale="85000" lnSpcReduction="20000"/>
          </a:bodyPr>
          <a:lstStyle/>
          <a:p>
            <a:r>
              <a:rPr lang="en-US" dirty="0">
                <a:latin typeface="Century" pitchFamily="18" charset="0"/>
              </a:rPr>
              <a:t>Similar to while loop but it first gets executed and then checks the condition</a:t>
            </a:r>
          </a:p>
          <a:p>
            <a:r>
              <a:rPr lang="en-US" dirty="0">
                <a:latin typeface="Century" pitchFamily="18" charset="0"/>
              </a:rPr>
              <a:t>Guarantee to execute at </a:t>
            </a:r>
            <a:r>
              <a:rPr lang="en-US" b="1" dirty="0">
                <a:latin typeface="Century" pitchFamily="18" charset="0"/>
              </a:rPr>
              <a:t>least one time</a:t>
            </a:r>
          </a:p>
        </p:txBody>
      </p:sp>
      <p:sp>
        <p:nvSpPr>
          <p:cNvPr id="11" name="TextBox 10"/>
          <p:cNvSpPr txBox="1"/>
          <p:nvPr/>
        </p:nvSpPr>
        <p:spPr>
          <a:xfrm>
            <a:off x="2590800" y="3716179"/>
            <a:ext cx="4191000" cy="1938992"/>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solidFill>
                  <a:schemeClr val="tx1"/>
                </a:solidFill>
                <a:latin typeface="Century" pitchFamily="18" charset="0"/>
              </a:rPr>
              <a:t>do</a:t>
            </a:r>
          </a:p>
          <a:p>
            <a:r>
              <a:rPr lang="en-US" sz="2400" dirty="0">
                <a:solidFill>
                  <a:schemeClr val="tx1"/>
                </a:solidFill>
                <a:latin typeface="Century" pitchFamily="18" charset="0"/>
              </a:rPr>
              <a:t>{</a:t>
            </a:r>
          </a:p>
          <a:p>
            <a:r>
              <a:rPr lang="en-US" sz="2400" dirty="0">
                <a:solidFill>
                  <a:schemeClr val="tx1"/>
                </a:solidFill>
                <a:latin typeface="Century" pitchFamily="18" charset="0"/>
              </a:rPr>
              <a:t>	//Statements </a:t>
            </a:r>
          </a:p>
          <a:p>
            <a:endParaRPr lang="en-US" sz="2400" dirty="0">
              <a:solidFill>
                <a:schemeClr val="tx1"/>
              </a:solidFill>
              <a:latin typeface="Century" pitchFamily="18" charset="0"/>
            </a:endParaRPr>
          </a:p>
          <a:p>
            <a:r>
              <a:rPr lang="en-US" sz="2400" dirty="0">
                <a:solidFill>
                  <a:schemeClr val="tx1"/>
                </a:solidFill>
                <a:latin typeface="Century" pitchFamily="18" charset="0"/>
              </a:rPr>
              <a:t>} while(</a:t>
            </a:r>
            <a:r>
              <a:rPr lang="en-US" sz="2400" dirty="0" err="1">
                <a:solidFill>
                  <a:schemeClr val="tx1"/>
                </a:solidFill>
                <a:latin typeface="Century" pitchFamily="18" charset="0"/>
              </a:rPr>
              <a:t>Boolean_expression</a:t>
            </a:r>
            <a:r>
              <a:rPr lang="en-US" sz="2400" dirty="0">
                <a:solidFill>
                  <a:schemeClr val="tx1"/>
                </a:solidFill>
                <a:latin typeface="Century" pitchFamily="18" charset="0"/>
              </a:rPr>
              <a:t>)</a:t>
            </a:r>
          </a:p>
        </p:txBody>
      </p:sp>
      <p:sp>
        <p:nvSpPr>
          <p:cNvPr id="12" name="TextBox 11"/>
          <p:cNvSpPr txBox="1"/>
          <p:nvPr/>
        </p:nvSpPr>
        <p:spPr>
          <a:xfrm>
            <a:off x="2286000" y="3352800"/>
            <a:ext cx="12192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dirty="0">
                <a:latin typeface="Century" pitchFamily="18" charset="0"/>
              </a:rPr>
              <a:t>Syntax:</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For Loop</a:t>
            </a:r>
          </a:p>
        </p:txBody>
      </p:sp>
      <p:sp>
        <p:nvSpPr>
          <p:cNvPr id="13" name="Content Placeholder 12"/>
          <p:cNvSpPr>
            <a:spLocks noGrp="1"/>
          </p:cNvSpPr>
          <p:nvPr>
            <p:ph idx="1"/>
          </p:nvPr>
        </p:nvSpPr>
        <p:spPr>
          <a:xfrm>
            <a:off x="457201" y="1600203"/>
            <a:ext cx="8229600" cy="1523999"/>
          </a:xfrm>
        </p:spPr>
        <p:txBody>
          <a:bodyPr>
            <a:normAutofit fontScale="85000" lnSpcReduction="20000"/>
          </a:bodyPr>
          <a:lstStyle/>
          <a:p>
            <a:r>
              <a:rPr lang="en-US" dirty="0">
                <a:latin typeface="Century" pitchFamily="18" charset="0"/>
              </a:rPr>
              <a:t>Control structure that allows to repeat a task a certain number of times</a:t>
            </a:r>
          </a:p>
          <a:p>
            <a:r>
              <a:rPr lang="en-US" dirty="0">
                <a:latin typeface="Century" pitchFamily="18" charset="0"/>
              </a:rPr>
              <a:t>Useful when you know how many times a task is to be repeated</a:t>
            </a:r>
          </a:p>
        </p:txBody>
      </p:sp>
      <p:sp>
        <p:nvSpPr>
          <p:cNvPr id="11" name="TextBox 10"/>
          <p:cNvSpPr txBox="1"/>
          <p:nvPr/>
        </p:nvSpPr>
        <p:spPr>
          <a:xfrm>
            <a:off x="381000" y="4602540"/>
            <a:ext cx="5791200" cy="156966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solidFill>
                  <a:schemeClr val="tx1"/>
                </a:solidFill>
                <a:latin typeface="Century" pitchFamily="18" charset="0"/>
              </a:rPr>
              <a:t>for(initialization; condition; iteration) </a:t>
            </a:r>
          </a:p>
          <a:p>
            <a:r>
              <a:rPr lang="en-US" sz="2400" dirty="0">
                <a:solidFill>
                  <a:schemeClr val="tx1"/>
                </a:solidFill>
                <a:latin typeface="Century" pitchFamily="18" charset="0"/>
              </a:rPr>
              <a:t>{</a:t>
            </a:r>
          </a:p>
          <a:p>
            <a:r>
              <a:rPr lang="en-US" sz="2400" dirty="0">
                <a:solidFill>
                  <a:schemeClr val="tx1"/>
                </a:solidFill>
                <a:latin typeface="Century" pitchFamily="18" charset="0"/>
              </a:rPr>
              <a:t>	//Statements </a:t>
            </a:r>
          </a:p>
          <a:p>
            <a:r>
              <a:rPr lang="en-US" sz="2400" dirty="0">
                <a:solidFill>
                  <a:schemeClr val="tx1"/>
                </a:solidFill>
                <a:latin typeface="Century" pitchFamily="18" charset="0"/>
              </a:rPr>
              <a:t>}</a:t>
            </a:r>
          </a:p>
        </p:txBody>
      </p:sp>
      <p:sp>
        <p:nvSpPr>
          <p:cNvPr id="14" name="TextBox 13"/>
          <p:cNvSpPr txBox="1"/>
          <p:nvPr/>
        </p:nvSpPr>
        <p:spPr>
          <a:xfrm>
            <a:off x="457200" y="3239870"/>
            <a:ext cx="2590800" cy="646331"/>
          </a:xfrm>
          <a:prstGeom prst="rect">
            <a:avLst/>
          </a:prstGeom>
          <a:solidFill>
            <a:schemeClr val="bg1">
              <a:lumMod val="95000"/>
            </a:schemeClr>
          </a:solidFill>
          <a:ln>
            <a:solidFill>
              <a:schemeClr val="bg1">
                <a:lumMod val="50000"/>
              </a:schemeClr>
            </a:solidFill>
          </a:ln>
        </p:spPr>
        <p:txBody>
          <a:bodyPr wrap="square" rtlCol="0">
            <a:spAutoFit/>
          </a:bodyPr>
          <a:lstStyle/>
          <a:p>
            <a:pPr algn="just"/>
            <a:r>
              <a:rPr lang="en-US" dirty="0">
                <a:latin typeface="Century" pitchFamily="18" charset="0"/>
              </a:rPr>
              <a:t>Initialize loop control variables (only once)</a:t>
            </a:r>
          </a:p>
        </p:txBody>
      </p:sp>
      <p:sp>
        <p:nvSpPr>
          <p:cNvPr id="15" name="TextBox 14"/>
          <p:cNvSpPr txBox="1"/>
          <p:nvPr/>
        </p:nvSpPr>
        <p:spPr>
          <a:xfrm>
            <a:off x="5257800" y="2971800"/>
            <a:ext cx="2133600" cy="923330"/>
          </a:xfrm>
          <a:prstGeom prst="rect">
            <a:avLst/>
          </a:prstGeom>
          <a:solidFill>
            <a:schemeClr val="bg1">
              <a:lumMod val="95000"/>
            </a:schemeClr>
          </a:solidFill>
          <a:ln>
            <a:solidFill>
              <a:schemeClr val="bg1">
                <a:lumMod val="50000"/>
              </a:schemeClr>
            </a:solidFill>
          </a:ln>
        </p:spPr>
        <p:txBody>
          <a:bodyPr wrap="square" rtlCol="0">
            <a:spAutoFit/>
          </a:bodyPr>
          <a:lstStyle/>
          <a:p>
            <a:pPr algn="just"/>
            <a:r>
              <a:rPr lang="en-US" dirty="0">
                <a:latin typeface="Century" pitchFamily="18" charset="0"/>
              </a:rPr>
              <a:t>If condition is not true jumps out from the loop</a:t>
            </a:r>
          </a:p>
        </p:txBody>
      </p:sp>
      <p:sp>
        <p:nvSpPr>
          <p:cNvPr id="16" name="TextBox 15"/>
          <p:cNvSpPr txBox="1"/>
          <p:nvPr/>
        </p:nvSpPr>
        <p:spPr>
          <a:xfrm>
            <a:off x="6629401" y="4572000"/>
            <a:ext cx="2362200" cy="1754326"/>
          </a:xfrm>
          <a:prstGeom prst="rect">
            <a:avLst/>
          </a:prstGeom>
          <a:solidFill>
            <a:schemeClr val="bg1">
              <a:lumMod val="95000"/>
            </a:schemeClr>
          </a:solidFill>
          <a:ln>
            <a:solidFill>
              <a:schemeClr val="bg1">
                <a:lumMod val="50000"/>
              </a:schemeClr>
            </a:solidFill>
          </a:ln>
        </p:spPr>
        <p:txBody>
          <a:bodyPr wrap="square" rtlCol="0">
            <a:spAutoFit/>
          </a:bodyPr>
          <a:lstStyle/>
          <a:p>
            <a:pPr algn="just"/>
            <a:r>
              <a:rPr lang="en-US" dirty="0">
                <a:latin typeface="Century" pitchFamily="18" charset="0"/>
              </a:rPr>
              <a:t>After the body of this loop, the flow of control jumps back up to the iteration and checks the condition</a:t>
            </a:r>
          </a:p>
        </p:txBody>
      </p:sp>
      <p:cxnSp>
        <p:nvCxnSpPr>
          <p:cNvPr id="18" name="Straight Arrow Connector 17"/>
          <p:cNvCxnSpPr>
            <a:stCxn id="14" idx="2"/>
          </p:cNvCxnSpPr>
          <p:nvPr/>
        </p:nvCxnSpPr>
        <p:spPr>
          <a:xfrm rot="16200000" flipH="1">
            <a:off x="1485900" y="4152901"/>
            <a:ext cx="8382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1"/>
          </p:cNvCxnSpPr>
          <p:nvPr/>
        </p:nvCxnSpPr>
        <p:spPr>
          <a:xfrm rot="10800000" flipV="1">
            <a:off x="3810000" y="3433466"/>
            <a:ext cx="1447800" cy="12147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5600700" y="5029200"/>
            <a:ext cx="102870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Enhanced For Loop</a:t>
            </a:r>
          </a:p>
        </p:txBody>
      </p:sp>
      <p:sp>
        <p:nvSpPr>
          <p:cNvPr id="13" name="Content Placeholder 12"/>
          <p:cNvSpPr>
            <a:spLocks noGrp="1"/>
          </p:cNvSpPr>
          <p:nvPr>
            <p:ph idx="1"/>
          </p:nvPr>
        </p:nvSpPr>
        <p:spPr>
          <a:xfrm>
            <a:off x="457201" y="1600202"/>
            <a:ext cx="8229600" cy="457199"/>
          </a:xfrm>
        </p:spPr>
        <p:txBody>
          <a:bodyPr>
            <a:normAutofit fontScale="85000" lnSpcReduction="20000"/>
          </a:bodyPr>
          <a:lstStyle/>
          <a:p>
            <a:r>
              <a:rPr lang="en-US" dirty="0">
                <a:latin typeface="Century" pitchFamily="18" charset="0"/>
              </a:rPr>
              <a:t>Java 5 introduced the enhanced for loop</a:t>
            </a:r>
          </a:p>
        </p:txBody>
      </p:sp>
      <p:sp>
        <p:nvSpPr>
          <p:cNvPr id="11" name="TextBox 10"/>
          <p:cNvSpPr txBox="1"/>
          <p:nvPr/>
        </p:nvSpPr>
        <p:spPr>
          <a:xfrm>
            <a:off x="914401" y="4602540"/>
            <a:ext cx="7239000" cy="156966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solidFill>
                  <a:schemeClr val="tx1"/>
                </a:solidFill>
                <a:latin typeface="Century" pitchFamily="18" charset="0"/>
              </a:rPr>
              <a:t>for(</a:t>
            </a:r>
            <a:r>
              <a:rPr lang="en-US" sz="2400" dirty="0" err="1">
                <a:solidFill>
                  <a:schemeClr val="tx1"/>
                </a:solidFill>
                <a:latin typeface="Century" pitchFamily="18" charset="0"/>
              </a:rPr>
              <a:t>datatype</a:t>
            </a:r>
            <a:r>
              <a:rPr lang="en-US" sz="2400" dirty="0">
                <a:solidFill>
                  <a:schemeClr val="tx1"/>
                </a:solidFill>
                <a:latin typeface="Century" pitchFamily="18" charset="0"/>
              </a:rPr>
              <a:t> declaration : </a:t>
            </a:r>
            <a:r>
              <a:rPr lang="en-US" sz="2400" dirty="0" err="1">
                <a:solidFill>
                  <a:schemeClr val="tx1"/>
                </a:solidFill>
                <a:latin typeface="Century" pitchFamily="18" charset="0"/>
              </a:rPr>
              <a:t>array_like_expression</a:t>
            </a:r>
            <a:r>
              <a:rPr lang="en-US" sz="2400" dirty="0">
                <a:solidFill>
                  <a:schemeClr val="tx1"/>
                </a:solidFill>
                <a:latin typeface="Century" pitchFamily="18" charset="0"/>
              </a:rPr>
              <a:t>) </a:t>
            </a:r>
          </a:p>
          <a:p>
            <a:r>
              <a:rPr lang="en-US" sz="2400" dirty="0">
                <a:solidFill>
                  <a:schemeClr val="tx1"/>
                </a:solidFill>
                <a:latin typeface="Century" pitchFamily="18" charset="0"/>
              </a:rPr>
              <a:t>{</a:t>
            </a:r>
          </a:p>
          <a:p>
            <a:r>
              <a:rPr lang="en-US" sz="2400" dirty="0">
                <a:solidFill>
                  <a:schemeClr val="tx1"/>
                </a:solidFill>
                <a:latin typeface="Century" pitchFamily="18" charset="0"/>
              </a:rPr>
              <a:t>	//Statements </a:t>
            </a:r>
          </a:p>
          <a:p>
            <a:r>
              <a:rPr lang="en-US" sz="2400" dirty="0">
                <a:solidFill>
                  <a:schemeClr val="tx1"/>
                </a:solidFill>
                <a:latin typeface="Century" pitchFamily="18" charset="0"/>
              </a:rPr>
              <a:t>}</a:t>
            </a:r>
          </a:p>
        </p:txBody>
      </p:sp>
      <p:sp>
        <p:nvSpPr>
          <p:cNvPr id="14" name="TextBox 13"/>
          <p:cNvSpPr txBox="1"/>
          <p:nvPr/>
        </p:nvSpPr>
        <p:spPr>
          <a:xfrm>
            <a:off x="3657601" y="2438400"/>
            <a:ext cx="2590800" cy="1477328"/>
          </a:xfrm>
          <a:prstGeom prst="rect">
            <a:avLst/>
          </a:prstGeom>
          <a:solidFill>
            <a:schemeClr val="bg1">
              <a:lumMod val="95000"/>
            </a:schemeClr>
          </a:solidFill>
          <a:ln>
            <a:solidFill>
              <a:schemeClr val="bg1">
                <a:lumMod val="50000"/>
              </a:schemeClr>
            </a:solidFill>
          </a:ln>
        </p:spPr>
        <p:txBody>
          <a:bodyPr wrap="square" rtlCol="0">
            <a:spAutoFit/>
          </a:bodyPr>
          <a:lstStyle/>
          <a:p>
            <a:pPr algn="just"/>
            <a:r>
              <a:rPr lang="en-US" dirty="0"/>
              <a:t>Takes the value from the array one by one and enters the loop with every value. </a:t>
            </a:r>
            <a:r>
              <a:rPr lang="en-US" dirty="0" err="1"/>
              <a:t>Datatype</a:t>
            </a:r>
            <a:r>
              <a:rPr lang="en-US" dirty="0"/>
              <a:t> must be same as of array</a:t>
            </a:r>
            <a:endParaRPr lang="en-US" dirty="0">
              <a:latin typeface="Century" pitchFamily="18" charset="0"/>
            </a:endParaRPr>
          </a:p>
        </p:txBody>
      </p:sp>
      <p:cxnSp>
        <p:nvCxnSpPr>
          <p:cNvPr id="18" name="Straight Arrow Connector 17"/>
          <p:cNvCxnSpPr>
            <a:stCxn id="14" idx="2"/>
          </p:cNvCxnSpPr>
          <p:nvPr/>
        </p:nvCxnSpPr>
        <p:spPr>
          <a:xfrm rot="5400000">
            <a:off x="4053364" y="3748564"/>
            <a:ext cx="732472" cy="1066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a:solidFill>
                  <a:schemeClr val="accent1">
                    <a:lumMod val="75000"/>
                  </a:schemeClr>
                </a:solidFill>
              </a:rPr>
              <a:t>Factorial</a:t>
            </a:r>
            <a:endParaRPr lang="en-US" sz="4800" dirty="0">
              <a:solidFill>
                <a:schemeClr val="accent1">
                  <a:lumMod val="75000"/>
                </a:schemeClr>
              </a:solidFill>
            </a:endParaRPr>
          </a:p>
        </p:txBody>
      </p:sp>
      <p:sp>
        <p:nvSpPr>
          <p:cNvPr id="44" name="Rectangle 43"/>
          <p:cNvSpPr/>
          <p:nvPr/>
        </p:nvSpPr>
        <p:spPr>
          <a:xfrm>
            <a:off x="7543800" y="2133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a:t>
            </a:r>
            <a:endParaRPr lang="en-IN" sz="3600" dirty="0">
              <a:latin typeface="Century" pitchFamily="18" charset="0"/>
            </a:endParaRPr>
          </a:p>
        </p:txBody>
      </p:sp>
      <p:sp>
        <p:nvSpPr>
          <p:cNvPr id="45" name="Rectangle 44"/>
          <p:cNvSpPr/>
          <p:nvPr/>
        </p:nvSpPr>
        <p:spPr>
          <a:xfrm>
            <a:off x="7543800" y="2895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2</a:t>
            </a:r>
            <a:endParaRPr lang="en-IN" sz="3600" dirty="0">
              <a:latin typeface="Century" pitchFamily="18" charset="0"/>
            </a:endParaRPr>
          </a:p>
        </p:txBody>
      </p:sp>
      <p:sp>
        <p:nvSpPr>
          <p:cNvPr id="46" name="Rectangle 45"/>
          <p:cNvSpPr/>
          <p:nvPr/>
        </p:nvSpPr>
        <p:spPr>
          <a:xfrm>
            <a:off x="7543800" y="3657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3</a:t>
            </a:r>
            <a:endParaRPr lang="en-IN" sz="3600" dirty="0">
              <a:latin typeface="Century" pitchFamily="18" charset="0"/>
            </a:endParaRPr>
          </a:p>
        </p:txBody>
      </p:sp>
      <p:sp>
        <p:nvSpPr>
          <p:cNvPr id="47" name="Rectangle 46"/>
          <p:cNvSpPr/>
          <p:nvPr/>
        </p:nvSpPr>
        <p:spPr>
          <a:xfrm>
            <a:off x="7543800" y="4419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4</a:t>
            </a:r>
            <a:endParaRPr lang="en-IN" sz="3600" dirty="0">
              <a:latin typeface="Century" pitchFamily="18" charset="0"/>
            </a:endParaRPr>
          </a:p>
        </p:txBody>
      </p:sp>
      <p:sp>
        <p:nvSpPr>
          <p:cNvPr id="48" name="Rectangle 47"/>
          <p:cNvSpPr/>
          <p:nvPr/>
        </p:nvSpPr>
        <p:spPr>
          <a:xfrm>
            <a:off x="7543800" y="5181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5</a:t>
            </a:r>
            <a:endParaRPr lang="en-IN" sz="3600" dirty="0">
              <a:latin typeface="Century" pitchFamily="18" charset="0"/>
            </a:endParaRPr>
          </a:p>
        </p:txBody>
      </p:sp>
      <p:sp>
        <p:nvSpPr>
          <p:cNvPr id="55" name="Rectangle 54"/>
          <p:cNvSpPr/>
          <p:nvPr/>
        </p:nvSpPr>
        <p:spPr>
          <a:xfrm>
            <a:off x="2286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fact(5)</a:t>
            </a:r>
            <a:endParaRPr lang="en-IN" sz="2400" dirty="0">
              <a:latin typeface="Century" pitchFamily="18" charset="0"/>
            </a:endParaRPr>
          </a:p>
        </p:txBody>
      </p:sp>
      <p:sp>
        <p:nvSpPr>
          <p:cNvPr id="56" name="Rectangle 55"/>
          <p:cNvSpPr/>
          <p:nvPr/>
        </p:nvSpPr>
        <p:spPr>
          <a:xfrm>
            <a:off x="16002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fact(4)</a:t>
            </a:r>
            <a:endParaRPr lang="en-IN" sz="2400" dirty="0">
              <a:latin typeface="Century" pitchFamily="18" charset="0"/>
            </a:endParaRPr>
          </a:p>
        </p:txBody>
      </p:sp>
      <p:sp>
        <p:nvSpPr>
          <p:cNvPr id="57" name="Rectangle 56"/>
          <p:cNvSpPr/>
          <p:nvPr/>
        </p:nvSpPr>
        <p:spPr>
          <a:xfrm>
            <a:off x="29718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fact(3)</a:t>
            </a:r>
            <a:endParaRPr lang="en-IN" sz="2400" dirty="0">
              <a:latin typeface="Century" pitchFamily="18" charset="0"/>
            </a:endParaRPr>
          </a:p>
        </p:txBody>
      </p:sp>
      <p:sp>
        <p:nvSpPr>
          <p:cNvPr id="59" name="Rectangle 58"/>
          <p:cNvSpPr/>
          <p:nvPr/>
        </p:nvSpPr>
        <p:spPr>
          <a:xfrm>
            <a:off x="43434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fact(2)</a:t>
            </a:r>
            <a:endParaRPr lang="en-IN" sz="2400" dirty="0">
              <a:latin typeface="Century" pitchFamily="18" charset="0"/>
            </a:endParaRPr>
          </a:p>
        </p:txBody>
      </p:sp>
      <p:sp>
        <p:nvSpPr>
          <p:cNvPr id="60" name="Rectangle 59"/>
          <p:cNvSpPr/>
          <p:nvPr/>
        </p:nvSpPr>
        <p:spPr>
          <a:xfrm>
            <a:off x="57150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fact(1)</a:t>
            </a:r>
            <a:endParaRPr lang="en-IN" sz="2400" dirty="0">
              <a:latin typeface="Century" pitchFamily="18" charset="0"/>
            </a:endParaRPr>
          </a:p>
        </p:txBody>
      </p:sp>
      <p:sp>
        <p:nvSpPr>
          <p:cNvPr id="67" name="Right Arrow 66"/>
          <p:cNvSpPr/>
          <p:nvPr/>
        </p:nvSpPr>
        <p:spPr>
          <a:xfrm>
            <a:off x="13716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ight Arrow 67"/>
          <p:cNvSpPr/>
          <p:nvPr/>
        </p:nvSpPr>
        <p:spPr>
          <a:xfrm>
            <a:off x="27432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ight Arrow 68"/>
          <p:cNvSpPr/>
          <p:nvPr/>
        </p:nvSpPr>
        <p:spPr>
          <a:xfrm>
            <a:off x="41148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ight Arrow 69"/>
          <p:cNvSpPr/>
          <p:nvPr/>
        </p:nvSpPr>
        <p:spPr>
          <a:xfrm>
            <a:off x="54864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ight Arrow 70"/>
          <p:cNvSpPr/>
          <p:nvPr/>
        </p:nvSpPr>
        <p:spPr>
          <a:xfrm rot="10800000">
            <a:off x="5486400" y="6172199"/>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p:cNvSpPr/>
          <p:nvPr/>
        </p:nvSpPr>
        <p:spPr>
          <a:xfrm>
            <a:off x="2286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5*24</a:t>
            </a:r>
            <a:endParaRPr lang="en-IN" sz="2400" dirty="0">
              <a:latin typeface="Century" pitchFamily="18" charset="0"/>
            </a:endParaRPr>
          </a:p>
        </p:txBody>
      </p:sp>
      <p:sp>
        <p:nvSpPr>
          <p:cNvPr id="73" name="Rectangle 72"/>
          <p:cNvSpPr/>
          <p:nvPr/>
        </p:nvSpPr>
        <p:spPr>
          <a:xfrm>
            <a:off x="16002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4*6</a:t>
            </a:r>
            <a:endParaRPr lang="en-IN" sz="2400" dirty="0">
              <a:latin typeface="Century" pitchFamily="18" charset="0"/>
            </a:endParaRPr>
          </a:p>
        </p:txBody>
      </p:sp>
      <p:sp>
        <p:nvSpPr>
          <p:cNvPr id="74" name="Rectangle 73"/>
          <p:cNvSpPr/>
          <p:nvPr/>
        </p:nvSpPr>
        <p:spPr>
          <a:xfrm>
            <a:off x="29718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3*2</a:t>
            </a:r>
            <a:endParaRPr lang="en-IN" sz="2400" dirty="0">
              <a:latin typeface="Century" pitchFamily="18" charset="0"/>
            </a:endParaRPr>
          </a:p>
        </p:txBody>
      </p:sp>
      <p:sp>
        <p:nvSpPr>
          <p:cNvPr id="75" name="Rectangle 74"/>
          <p:cNvSpPr/>
          <p:nvPr/>
        </p:nvSpPr>
        <p:spPr>
          <a:xfrm>
            <a:off x="43434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2*1</a:t>
            </a:r>
            <a:endParaRPr lang="en-IN" sz="2400" dirty="0">
              <a:latin typeface="Century" pitchFamily="18" charset="0"/>
            </a:endParaRPr>
          </a:p>
        </p:txBody>
      </p:sp>
      <p:sp>
        <p:nvSpPr>
          <p:cNvPr id="76" name="Rectangle 75"/>
          <p:cNvSpPr/>
          <p:nvPr/>
        </p:nvSpPr>
        <p:spPr>
          <a:xfrm>
            <a:off x="5715001"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1*1</a:t>
            </a:r>
            <a:endParaRPr lang="en-IN" sz="2400" dirty="0">
              <a:latin typeface="Century" pitchFamily="18" charset="0"/>
            </a:endParaRPr>
          </a:p>
        </p:txBody>
      </p:sp>
      <p:sp>
        <p:nvSpPr>
          <p:cNvPr id="81" name="Right Arrow 80"/>
          <p:cNvSpPr/>
          <p:nvPr/>
        </p:nvSpPr>
        <p:spPr>
          <a:xfrm rot="10800000">
            <a:off x="41148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ight Arrow 81"/>
          <p:cNvSpPr/>
          <p:nvPr/>
        </p:nvSpPr>
        <p:spPr>
          <a:xfrm rot="10800000">
            <a:off x="2743200" y="6172199"/>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ight Arrow 82"/>
          <p:cNvSpPr/>
          <p:nvPr/>
        </p:nvSpPr>
        <p:spPr>
          <a:xfrm rot="10800000">
            <a:off x="13716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p:cNvSpPr/>
          <p:nvPr/>
        </p:nvSpPr>
        <p:spPr>
          <a:xfrm>
            <a:off x="7543800" y="2895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2</a:t>
            </a:r>
            <a:endParaRPr lang="en-IN" sz="3600" dirty="0">
              <a:latin typeface="Century" pitchFamily="18" charset="0"/>
            </a:endParaRPr>
          </a:p>
        </p:txBody>
      </p:sp>
      <p:sp>
        <p:nvSpPr>
          <p:cNvPr id="85" name="Rectangle 84"/>
          <p:cNvSpPr/>
          <p:nvPr/>
        </p:nvSpPr>
        <p:spPr>
          <a:xfrm>
            <a:off x="7543800" y="3657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6</a:t>
            </a:r>
            <a:endParaRPr lang="en-IN" sz="3600" dirty="0">
              <a:latin typeface="Century" pitchFamily="18" charset="0"/>
            </a:endParaRPr>
          </a:p>
        </p:txBody>
      </p:sp>
      <p:sp>
        <p:nvSpPr>
          <p:cNvPr id="86" name="Rectangle 85"/>
          <p:cNvSpPr/>
          <p:nvPr/>
        </p:nvSpPr>
        <p:spPr>
          <a:xfrm>
            <a:off x="7543800" y="4419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24</a:t>
            </a:r>
            <a:endParaRPr lang="en-IN" sz="3600" dirty="0">
              <a:latin typeface="Century" pitchFamily="18" charset="0"/>
            </a:endParaRPr>
          </a:p>
        </p:txBody>
      </p:sp>
      <p:sp>
        <p:nvSpPr>
          <p:cNvPr id="87" name="Rectangle 86"/>
          <p:cNvSpPr/>
          <p:nvPr/>
        </p:nvSpPr>
        <p:spPr>
          <a:xfrm>
            <a:off x="7543800" y="5181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120</a:t>
            </a:r>
            <a:endParaRPr lang="en-IN" sz="3600" dirty="0">
              <a:latin typeface="Century" pitchFamily="18" charset="0"/>
            </a:endParaRPr>
          </a:p>
        </p:txBody>
      </p:sp>
      <p:sp>
        <p:nvSpPr>
          <p:cNvPr id="101" name="Rectangle 100"/>
          <p:cNvSpPr/>
          <p:nvPr/>
        </p:nvSpPr>
        <p:spPr>
          <a:xfrm>
            <a:off x="7543800" y="2133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a:t>
            </a:r>
            <a:endParaRPr lang="en-IN" sz="3600" dirty="0">
              <a:latin typeface="Century" pitchFamily="18" charset="0"/>
            </a:endParaRPr>
          </a:p>
        </p:txBody>
      </p:sp>
      <p:sp>
        <p:nvSpPr>
          <p:cNvPr id="104" name="Rectangle 103"/>
          <p:cNvSpPr/>
          <p:nvPr/>
        </p:nvSpPr>
        <p:spPr>
          <a:xfrm>
            <a:off x="7543800" y="1371600"/>
            <a:ext cx="1447800" cy="762000"/>
          </a:xfrm>
          <a:prstGeom prst="rect">
            <a:avLst/>
          </a:prstGeom>
          <a:solidFill>
            <a:schemeClr val="accent4">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0</a:t>
            </a:r>
            <a:endParaRPr lang="en-IN" sz="3600" dirty="0">
              <a:latin typeface="Century" pitchFamily="18" charset="0"/>
            </a:endParaRPr>
          </a:p>
        </p:txBody>
      </p:sp>
      <p:sp>
        <p:nvSpPr>
          <p:cNvPr id="105" name="Rectangle 104"/>
          <p:cNvSpPr/>
          <p:nvPr/>
        </p:nvSpPr>
        <p:spPr>
          <a:xfrm>
            <a:off x="7543800" y="13716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a:t>
            </a:r>
            <a:endParaRPr lang="en-IN" sz="3600" dirty="0">
              <a:latin typeface="Century" pitchFamily="18" charset="0"/>
            </a:endParaRPr>
          </a:p>
        </p:txBody>
      </p:sp>
      <p:sp>
        <p:nvSpPr>
          <p:cNvPr id="106" name="Rectangle 105"/>
          <p:cNvSpPr/>
          <p:nvPr/>
        </p:nvSpPr>
        <p:spPr>
          <a:xfrm>
            <a:off x="70866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fact(0)</a:t>
            </a:r>
            <a:endParaRPr lang="en-IN" sz="2400" dirty="0">
              <a:latin typeface="Century" pitchFamily="18" charset="0"/>
            </a:endParaRPr>
          </a:p>
        </p:txBody>
      </p:sp>
      <p:sp>
        <p:nvSpPr>
          <p:cNvPr id="109" name="Right Arrow 108"/>
          <p:cNvSpPr/>
          <p:nvPr/>
        </p:nvSpPr>
        <p:spPr>
          <a:xfrm>
            <a:off x="6858000" y="6172200"/>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ight Arrow 109"/>
          <p:cNvSpPr/>
          <p:nvPr/>
        </p:nvSpPr>
        <p:spPr>
          <a:xfrm rot="10800000">
            <a:off x="6858000" y="6172199"/>
            <a:ext cx="228600" cy="457200"/>
          </a:xfrm>
          <a:prstGeom prst="rightArrow">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p:cNvSpPr/>
          <p:nvPr/>
        </p:nvSpPr>
        <p:spPr>
          <a:xfrm>
            <a:off x="7086600" y="6096000"/>
            <a:ext cx="1143000" cy="609600"/>
          </a:xfrm>
          <a:prstGeom prst="rect">
            <a:avLst/>
          </a:prstGeom>
          <a:solidFill>
            <a:schemeClr val="bg2">
              <a:lumMod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pitchFamily="18" charset="0"/>
              </a:rPr>
              <a:t>1</a:t>
            </a:r>
            <a:endParaRPr lang="en-IN" sz="2400" dirty="0">
              <a:latin typeface="Century" pitchFamily="18" charset="0"/>
            </a:endParaRPr>
          </a:p>
        </p:txBody>
      </p:sp>
      <p:grpSp>
        <p:nvGrpSpPr>
          <p:cNvPr id="4" name="Group 114"/>
          <p:cNvGrpSpPr/>
          <p:nvPr/>
        </p:nvGrpSpPr>
        <p:grpSpPr>
          <a:xfrm>
            <a:off x="76200" y="1524000"/>
            <a:ext cx="7391400" cy="3505200"/>
            <a:chOff x="76200" y="1524000"/>
            <a:chExt cx="7391400" cy="3505200"/>
          </a:xfrm>
        </p:grpSpPr>
        <p:sp>
          <p:nvSpPr>
            <p:cNvPr id="113" name="Rectangle 112"/>
            <p:cNvSpPr/>
            <p:nvPr/>
          </p:nvSpPr>
          <p:spPr>
            <a:xfrm>
              <a:off x="76200" y="1524000"/>
              <a:ext cx="7391400" cy="3505200"/>
            </a:xfrm>
            <a:prstGeom prst="rect">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34502" name="Object 6"/>
            <p:cNvGraphicFramePr>
              <a:graphicFrameLocks noChangeAspect="1"/>
            </p:cNvGraphicFramePr>
            <p:nvPr/>
          </p:nvGraphicFramePr>
          <p:xfrm>
            <a:off x="152399" y="1600201"/>
            <a:ext cx="7239001" cy="3352800"/>
          </p:xfrm>
          <a:graphic>
            <a:graphicData uri="http://schemas.openxmlformats.org/presentationml/2006/ole">
              <mc:AlternateContent xmlns:mc="http://schemas.openxmlformats.org/markup-compatibility/2006">
                <mc:Choice xmlns:v="urn:schemas-microsoft-com:vml" Requires="v">
                  <p:oleObj spid="_x0000_s357380" name="Picture" r:id="rId4" imgW="5704762" imgH="2561905" progId="StaticDib">
                    <p:embed/>
                  </p:oleObj>
                </mc:Choice>
                <mc:Fallback>
                  <p:oleObj name="Picture" r:id="rId4" imgW="5704762" imgH="2561905" progId="StaticDib">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600201"/>
                          <a:ext cx="723900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Slide Number Placeholder 5">
            <a:extLst>
              <a:ext uri="{FF2B5EF4-FFF2-40B4-BE49-F238E27FC236}">
                <a16:creationId xmlns:a16="http://schemas.microsoft.com/office/drawing/2014/main" id="{495E7C7F-2390-4381-B1FD-4439FADB7EBB}"/>
              </a:ext>
            </a:extLst>
          </p:cNvPr>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20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0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2000"/>
                                        <p:tgtEl>
                                          <p:spTgt spid="6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20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200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200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20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000"/>
                                        <p:tgtEl>
                                          <p:spTgt spid="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20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0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20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20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20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6"/>
                                        </p:tgtEl>
                                        <p:attrNameLst>
                                          <p:attrName>style.visibility</p:attrName>
                                        </p:attrNameLst>
                                      </p:cBhvr>
                                      <p:to>
                                        <p:strVal val="visible"/>
                                      </p:to>
                                    </p:set>
                                    <p:animEffect transition="in" filter="fade">
                                      <p:cBhvr>
                                        <p:cTn id="59" dur="2000"/>
                                        <p:tgtEl>
                                          <p:spTgt spid="10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2000"/>
                                        <p:tgtEl>
                                          <p:spTgt spid="10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fade">
                                      <p:cBhvr>
                                        <p:cTn id="65" dur="2000"/>
                                        <p:tgtEl>
                                          <p:spTgt spid="10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2000"/>
                                        <p:tgtEl>
                                          <p:spTgt spid="106"/>
                                        </p:tgtEl>
                                      </p:cBhvr>
                                    </p:animEffect>
                                    <p:set>
                                      <p:cBhvr>
                                        <p:cTn id="70" dur="1" fill="hold">
                                          <p:stCondLst>
                                            <p:cond delay="1999"/>
                                          </p:stCondLst>
                                        </p:cTn>
                                        <p:tgtEl>
                                          <p:spTgt spid="10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2000"/>
                                        <p:tgtEl>
                                          <p:spTgt spid="109"/>
                                        </p:tgtEl>
                                      </p:cBhvr>
                                    </p:animEffect>
                                    <p:set>
                                      <p:cBhvr>
                                        <p:cTn id="73" dur="1" fill="hold">
                                          <p:stCondLst>
                                            <p:cond delay="1999"/>
                                          </p:stCondLst>
                                        </p:cTn>
                                        <p:tgtEl>
                                          <p:spTgt spid="109"/>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2000"/>
                                        <p:tgtEl>
                                          <p:spTgt spid="11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1"/>
                                        </p:tgtEl>
                                        <p:attrNameLst>
                                          <p:attrName>style.visibility</p:attrName>
                                        </p:attrNameLst>
                                      </p:cBhvr>
                                      <p:to>
                                        <p:strVal val="visible"/>
                                      </p:to>
                                    </p:set>
                                    <p:animEffect transition="in" filter="fade">
                                      <p:cBhvr>
                                        <p:cTn id="79" dur="2000"/>
                                        <p:tgtEl>
                                          <p:spTgt spid="1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2000"/>
                                        <p:tgtEl>
                                          <p:spTgt spid="10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2000"/>
                                        <p:tgtEl>
                                          <p:spTgt spid="70"/>
                                        </p:tgtEl>
                                      </p:cBhvr>
                                    </p:animEffect>
                                    <p:set>
                                      <p:cBhvr>
                                        <p:cTn id="87" dur="1" fill="hold">
                                          <p:stCondLst>
                                            <p:cond delay="1999"/>
                                          </p:stCondLst>
                                        </p:cTn>
                                        <p:tgtEl>
                                          <p:spTgt spid="70"/>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2000"/>
                                        <p:tgtEl>
                                          <p:spTgt spid="60"/>
                                        </p:tgtEl>
                                      </p:cBhvr>
                                    </p:animEffect>
                                    <p:set>
                                      <p:cBhvr>
                                        <p:cTn id="90" dur="1" fill="hold">
                                          <p:stCondLst>
                                            <p:cond delay="1999"/>
                                          </p:stCondLst>
                                        </p:cTn>
                                        <p:tgtEl>
                                          <p:spTgt spid="60"/>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fade">
                                      <p:cBhvr>
                                        <p:cTn id="93" dur="2000"/>
                                        <p:tgtEl>
                                          <p:spTgt spid="7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2000"/>
                                        <p:tgtEl>
                                          <p:spTgt spid="7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fade">
                                      <p:cBhvr>
                                        <p:cTn id="99" dur="2000"/>
                                        <p:tgtEl>
                                          <p:spTgt spid="10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1" nodeType="clickEffect">
                                  <p:stCondLst>
                                    <p:cond delay="0"/>
                                  </p:stCondLst>
                                  <p:childTnLst>
                                    <p:animEffect transition="out" filter="fade">
                                      <p:cBhvr>
                                        <p:cTn id="103" dur="2000"/>
                                        <p:tgtEl>
                                          <p:spTgt spid="69"/>
                                        </p:tgtEl>
                                      </p:cBhvr>
                                    </p:animEffect>
                                    <p:set>
                                      <p:cBhvr>
                                        <p:cTn id="104" dur="1" fill="hold">
                                          <p:stCondLst>
                                            <p:cond delay="1999"/>
                                          </p:stCondLst>
                                        </p:cTn>
                                        <p:tgtEl>
                                          <p:spTgt spid="69"/>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2000"/>
                                        <p:tgtEl>
                                          <p:spTgt spid="59"/>
                                        </p:tgtEl>
                                      </p:cBhvr>
                                    </p:animEffect>
                                    <p:set>
                                      <p:cBhvr>
                                        <p:cTn id="107" dur="1" fill="hold">
                                          <p:stCondLst>
                                            <p:cond delay="1999"/>
                                          </p:stCondLst>
                                        </p:cTn>
                                        <p:tgtEl>
                                          <p:spTgt spid="59"/>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81"/>
                                        </p:tgtEl>
                                        <p:attrNameLst>
                                          <p:attrName>style.visibility</p:attrName>
                                        </p:attrNameLst>
                                      </p:cBhvr>
                                      <p:to>
                                        <p:strVal val="visible"/>
                                      </p:to>
                                    </p:set>
                                    <p:animEffect transition="in" filter="fade">
                                      <p:cBhvr>
                                        <p:cTn id="110" dur="2000"/>
                                        <p:tgtEl>
                                          <p:spTgt spid="8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fade">
                                      <p:cBhvr>
                                        <p:cTn id="113" dur="2000"/>
                                        <p:tgtEl>
                                          <p:spTgt spid="7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fade">
                                      <p:cBhvr>
                                        <p:cTn id="116" dur="2000"/>
                                        <p:tgtEl>
                                          <p:spTgt spid="8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2000"/>
                                        <p:tgtEl>
                                          <p:spTgt spid="68"/>
                                        </p:tgtEl>
                                      </p:cBhvr>
                                    </p:animEffect>
                                    <p:set>
                                      <p:cBhvr>
                                        <p:cTn id="121" dur="1" fill="hold">
                                          <p:stCondLst>
                                            <p:cond delay="1999"/>
                                          </p:stCondLst>
                                        </p:cTn>
                                        <p:tgtEl>
                                          <p:spTgt spid="68"/>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2000"/>
                                        <p:tgtEl>
                                          <p:spTgt spid="57"/>
                                        </p:tgtEl>
                                      </p:cBhvr>
                                    </p:animEffect>
                                    <p:set>
                                      <p:cBhvr>
                                        <p:cTn id="124" dur="1" fill="hold">
                                          <p:stCondLst>
                                            <p:cond delay="1999"/>
                                          </p:stCondLst>
                                        </p:cTn>
                                        <p:tgtEl>
                                          <p:spTgt spid="57"/>
                                        </p:tgtEl>
                                        <p:attrNameLst>
                                          <p:attrName>style.visibility</p:attrName>
                                        </p:attrNameLst>
                                      </p:cBhvr>
                                      <p:to>
                                        <p:strVal val="hidden"/>
                                      </p:to>
                                    </p:set>
                                  </p:childTnLst>
                                </p:cTn>
                              </p:par>
                              <p:par>
                                <p:cTn id="125" presetID="10" presetClass="entr" presetSubtype="0" fill="hold" grpId="0" nodeType="withEffect">
                                  <p:stCondLst>
                                    <p:cond delay="0"/>
                                  </p:stCondLst>
                                  <p:childTnLst>
                                    <p:set>
                                      <p:cBhvr>
                                        <p:cTn id="126" dur="1" fill="hold">
                                          <p:stCondLst>
                                            <p:cond delay="0"/>
                                          </p:stCondLst>
                                        </p:cTn>
                                        <p:tgtEl>
                                          <p:spTgt spid="82"/>
                                        </p:tgtEl>
                                        <p:attrNameLst>
                                          <p:attrName>style.visibility</p:attrName>
                                        </p:attrNameLst>
                                      </p:cBhvr>
                                      <p:to>
                                        <p:strVal val="visible"/>
                                      </p:to>
                                    </p:set>
                                    <p:animEffect transition="in" filter="fade">
                                      <p:cBhvr>
                                        <p:cTn id="127" dur="2000"/>
                                        <p:tgtEl>
                                          <p:spTgt spid="8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4"/>
                                        </p:tgtEl>
                                        <p:attrNameLst>
                                          <p:attrName>style.visibility</p:attrName>
                                        </p:attrNameLst>
                                      </p:cBhvr>
                                      <p:to>
                                        <p:strVal val="visible"/>
                                      </p:to>
                                    </p:set>
                                    <p:animEffect transition="in" filter="fade">
                                      <p:cBhvr>
                                        <p:cTn id="130" dur="2000"/>
                                        <p:tgtEl>
                                          <p:spTgt spid="7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fade">
                                      <p:cBhvr>
                                        <p:cTn id="133" dur="2000"/>
                                        <p:tgtEl>
                                          <p:spTgt spid="8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grpId="1" nodeType="clickEffect">
                                  <p:stCondLst>
                                    <p:cond delay="0"/>
                                  </p:stCondLst>
                                  <p:childTnLst>
                                    <p:animEffect transition="out" filter="fade">
                                      <p:cBhvr>
                                        <p:cTn id="137" dur="2000"/>
                                        <p:tgtEl>
                                          <p:spTgt spid="67"/>
                                        </p:tgtEl>
                                      </p:cBhvr>
                                    </p:animEffect>
                                    <p:set>
                                      <p:cBhvr>
                                        <p:cTn id="138" dur="1" fill="hold">
                                          <p:stCondLst>
                                            <p:cond delay="1999"/>
                                          </p:stCondLst>
                                        </p:cTn>
                                        <p:tgtEl>
                                          <p:spTgt spid="67"/>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2000"/>
                                        <p:tgtEl>
                                          <p:spTgt spid="56"/>
                                        </p:tgtEl>
                                      </p:cBhvr>
                                    </p:animEffect>
                                    <p:set>
                                      <p:cBhvr>
                                        <p:cTn id="141" dur="1" fill="hold">
                                          <p:stCondLst>
                                            <p:cond delay="1999"/>
                                          </p:stCondLst>
                                        </p:cTn>
                                        <p:tgtEl>
                                          <p:spTgt spid="56"/>
                                        </p:tgtEl>
                                        <p:attrNameLst>
                                          <p:attrName>style.visibility</p:attrName>
                                        </p:attrNameLst>
                                      </p:cBhvr>
                                      <p:to>
                                        <p:strVal val="hidden"/>
                                      </p:to>
                                    </p:set>
                                  </p:childTnLst>
                                </p:cTn>
                              </p:par>
                              <p:par>
                                <p:cTn id="142" presetID="10" presetClass="entr" presetSubtype="0" fill="hold" grpId="0" nodeType="withEffect">
                                  <p:stCondLst>
                                    <p:cond delay="0"/>
                                  </p:stCondLst>
                                  <p:childTnLst>
                                    <p:set>
                                      <p:cBhvr>
                                        <p:cTn id="143" dur="1" fill="hold">
                                          <p:stCondLst>
                                            <p:cond delay="0"/>
                                          </p:stCondLst>
                                        </p:cTn>
                                        <p:tgtEl>
                                          <p:spTgt spid="83"/>
                                        </p:tgtEl>
                                        <p:attrNameLst>
                                          <p:attrName>style.visibility</p:attrName>
                                        </p:attrNameLst>
                                      </p:cBhvr>
                                      <p:to>
                                        <p:strVal val="visible"/>
                                      </p:to>
                                    </p:set>
                                    <p:animEffect transition="in" filter="fade">
                                      <p:cBhvr>
                                        <p:cTn id="144" dur="2000"/>
                                        <p:tgtEl>
                                          <p:spTgt spid="8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73"/>
                                        </p:tgtEl>
                                        <p:attrNameLst>
                                          <p:attrName>style.visibility</p:attrName>
                                        </p:attrNameLst>
                                      </p:cBhvr>
                                      <p:to>
                                        <p:strVal val="visible"/>
                                      </p:to>
                                    </p:set>
                                    <p:animEffect transition="in" filter="fade">
                                      <p:cBhvr>
                                        <p:cTn id="147" dur="2000"/>
                                        <p:tgtEl>
                                          <p:spTgt spid="7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2000"/>
                                        <p:tgtEl>
                                          <p:spTgt spid="86"/>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1" nodeType="clickEffect">
                                  <p:stCondLst>
                                    <p:cond delay="0"/>
                                  </p:stCondLst>
                                  <p:childTnLst>
                                    <p:animEffect transition="out" filter="fade">
                                      <p:cBhvr>
                                        <p:cTn id="154" dur="2000"/>
                                        <p:tgtEl>
                                          <p:spTgt spid="55"/>
                                        </p:tgtEl>
                                      </p:cBhvr>
                                    </p:animEffect>
                                    <p:set>
                                      <p:cBhvr>
                                        <p:cTn id="155" dur="1" fill="hold">
                                          <p:stCondLst>
                                            <p:cond delay="1999"/>
                                          </p:stCondLst>
                                        </p:cTn>
                                        <p:tgtEl>
                                          <p:spTgt spid="55"/>
                                        </p:tgtEl>
                                        <p:attrNameLst>
                                          <p:attrName>style.visibility</p:attrName>
                                        </p:attrNameLst>
                                      </p:cBhvr>
                                      <p:to>
                                        <p:strVal val="hidden"/>
                                      </p:to>
                                    </p:set>
                                  </p:childTnLst>
                                </p:cTn>
                              </p:par>
                              <p:par>
                                <p:cTn id="156" presetID="10" presetClass="entr" presetSubtype="0" fill="hold" grpId="0" nodeType="withEffect">
                                  <p:stCondLst>
                                    <p:cond delay="0"/>
                                  </p:stCondLst>
                                  <p:childTnLst>
                                    <p:set>
                                      <p:cBhvr>
                                        <p:cTn id="157" dur="1" fill="hold">
                                          <p:stCondLst>
                                            <p:cond delay="0"/>
                                          </p:stCondLst>
                                        </p:cTn>
                                        <p:tgtEl>
                                          <p:spTgt spid="72"/>
                                        </p:tgtEl>
                                        <p:attrNameLst>
                                          <p:attrName>style.visibility</p:attrName>
                                        </p:attrNameLst>
                                      </p:cBhvr>
                                      <p:to>
                                        <p:strVal val="visible"/>
                                      </p:to>
                                    </p:set>
                                    <p:animEffect transition="in" filter="fade">
                                      <p:cBhvr>
                                        <p:cTn id="158" dur="2000"/>
                                        <p:tgtEl>
                                          <p:spTgt spid="72"/>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87"/>
                                        </p:tgtEl>
                                        <p:attrNameLst>
                                          <p:attrName>style.visibility</p:attrName>
                                        </p:attrNameLst>
                                      </p:cBhvr>
                                      <p:to>
                                        <p:strVal val="visible"/>
                                      </p:to>
                                    </p:set>
                                    <p:animEffect transition="in" filter="fade">
                                      <p:cBhvr>
                                        <p:cTn id="161"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55" grpId="0" animBg="1"/>
      <p:bldP spid="55" grpId="1" animBg="1"/>
      <p:bldP spid="56" grpId="0" animBg="1"/>
      <p:bldP spid="56" grpId="1" animBg="1"/>
      <p:bldP spid="57" grpId="0" animBg="1"/>
      <p:bldP spid="57" grpId="1" animBg="1"/>
      <p:bldP spid="59" grpId="0" animBg="1"/>
      <p:bldP spid="59" grpId="1" animBg="1"/>
      <p:bldP spid="60" grpId="0" animBg="1"/>
      <p:bldP spid="60" grpId="1" animBg="1"/>
      <p:bldP spid="67" grpId="0" animBg="1"/>
      <p:bldP spid="67" grpId="1" animBg="1"/>
      <p:bldP spid="68" grpId="0" animBg="1"/>
      <p:bldP spid="68" grpId="1" animBg="1"/>
      <p:bldP spid="69" grpId="0" animBg="1"/>
      <p:bldP spid="69" grpId="1" animBg="1"/>
      <p:bldP spid="70" grpId="0" animBg="1"/>
      <p:bldP spid="70" grpId="1" animBg="1"/>
      <p:bldP spid="71" grpId="0" animBg="1"/>
      <p:bldP spid="72" grpId="0" animBg="1"/>
      <p:bldP spid="73" grpId="0" animBg="1"/>
      <p:bldP spid="74" grpId="0" animBg="1"/>
      <p:bldP spid="75" grpId="0" animBg="1"/>
      <p:bldP spid="76" grpId="0" animBg="1"/>
      <p:bldP spid="81" grpId="0" animBg="1"/>
      <p:bldP spid="82" grpId="0" animBg="1"/>
      <p:bldP spid="83" grpId="0" animBg="1"/>
      <p:bldP spid="84" grpId="0" animBg="1"/>
      <p:bldP spid="85" grpId="0" animBg="1"/>
      <p:bldP spid="86" grpId="0" animBg="1"/>
      <p:bldP spid="87" grpId="0" animBg="1"/>
      <p:bldP spid="101" grpId="0" animBg="1"/>
      <p:bldP spid="104" grpId="0" animBg="1"/>
      <p:bldP spid="105" grpId="0" animBg="1"/>
      <p:bldP spid="106" grpId="0" animBg="1"/>
      <p:bldP spid="106" grpId="1" animBg="1"/>
      <p:bldP spid="109" grpId="0" animBg="1"/>
      <p:bldP spid="109" grpId="1" animBg="1"/>
      <p:bldP spid="110" grpId="0" animBg="1"/>
      <p:bldP spid="1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1" y="0"/>
            <a:ext cx="7848600" cy="1295400"/>
          </a:xfrm>
          <a:prstGeom prst="rect">
            <a:avLst/>
          </a:prstGeom>
        </p:spPr>
        <p:txBody>
          <a:bodyPr vert="horz" lIns="91440" tIns="45720" rIns="91440" bIns="45720" rtlCol="0" anchor="ctr">
            <a:noAutofit/>
          </a:bodyPr>
          <a:lstStyle/>
          <a:p>
            <a:pPr lvl="0">
              <a:spcBef>
                <a:spcPct val="0"/>
              </a:spcBef>
              <a:defRPr/>
            </a:pPr>
            <a:r>
              <a:rPr lang="en-US" sz="4800" dirty="0">
                <a:solidFill>
                  <a:schemeClr val="accent1">
                    <a:lumMod val="75000"/>
                  </a:schemeClr>
                </a:solidFill>
              </a:rPr>
              <a:t>Fibonacci</a:t>
            </a:r>
          </a:p>
        </p:txBody>
      </p:sp>
      <p:graphicFrame>
        <p:nvGraphicFramePr>
          <p:cNvPr id="310276" name="Object 4"/>
          <p:cNvGraphicFramePr>
            <a:graphicFrameLocks noChangeAspect="1"/>
          </p:cNvGraphicFramePr>
          <p:nvPr/>
        </p:nvGraphicFramePr>
        <p:xfrm>
          <a:off x="76200" y="1371600"/>
          <a:ext cx="7149600" cy="5486400"/>
        </p:xfrm>
        <a:graphic>
          <a:graphicData uri="http://schemas.openxmlformats.org/presentationml/2006/ole">
            <mc:AlternateContent xmlns:mc="http://schemas.openxmlformats.org/markup-compatibility/2006">
              <mc:Choice xmlns:v="urn:schemas-microsoft-com:vml" Requires="v">
                <p:oleObj spid="_x0000_s358404" name="Picture" r:id="rId4" imgW="6304762" imgH="4838095" progId="StaticDib">
                  <p:embed/>
                </p:oleObj>
              </mc:Choice>
              <mc:Fallback>
                <p:oleObj name="Picture" r:id="rId4" imgW="6304762" imgH="4838095" progId="StaticDib">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371600"/>
                        <a:ext cx="71496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TextBox 48"/>
          <p:cNvSpPr txBox="1"/>
          <p:nvPr/>
        </p:nvSpPr>
        <p:spPr>
          <a:xfrm>
            <a:off x="2895600" y="3048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err="1">
                <a:latin typeface="Century" pitchFamily="18" charset="0"/>
              </a:rPr>
              <a:t>i</a:t>
            </a:r>
            <a:r>
              <a:rPr lang="en-US" sz="2000" dirty="0">
                <a:latin typeface="Century" pitchFamily="18" charset="0"/>
              </a:rPr>
              <a:t> = 0</a:t>
            </a:r>
            <a:endParaRPr lang="en-IN" sz="2000" dirty="0">
              <a:latin typeface="Century" pitchFamily="18" charset="0"/>
            </a:endParaRPr>
          </a:p>
        </p:txBody>
      </p:sp>
      <p:sp>
        <p:nvSpPr>
          <p:cNvPr id="50" name="TextBox 49"/>
          <p:cNvSpPr txBox="1"/>
          <p:nvPr/>
        </p:nvSpPr>
        <p:spPr>
          <a:xfrm>
            <a:off x="2971801" y="3810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0</a:t>
            </a:r>
            <a:endParaRPr lang="en-IN" sz="2000" dirty="0">
              <a:latin typeface="Century" pitchFamily="18" charset="0"/>
            </a:endParaRPr>
          </a:p>
        </p:txBody>
      </p:sp>
      <p:sp>
        <p:nvSpPr>
          <p:cNvPr id="51" name="TextBox 50"/>
          <p:cNvSpPr txBox="1"/>
          <p:nvPr/>
        </p:nvSpPr>
        <p:spPr>
          <a:xfrm>
            <a:off x="2895600" y="3048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err="1">
                <a:latin typeface="Century" pitchFamily="18" charset="0"/>
              </a:rPr>
              <a:t>i</a:t>
            </a:r>
            <a:r>
              <a:rPr lang="en-US" sz="2000" dirty="0">
                <a:latin typeface="Century" pitchFamily="18" charset="0"/>
              </a:rPr>
              <a:t> = 1</a:t>
            </a:r>
            <a:endParaRPr lang="en-IN" sz="2000" dirty="0">
              <a:latin typeface="Century" pitchFamily="18" charset="0"/>
            </a:endParaRPr>
          </a:p>
        </p:txBody>
      </p:sp>
      <p:sp>
        <p:nvSpPr>
          <p:cNvPr id="52" name="TextBox 51"/>
          <p:cNvSpPr txBox="1"/>
          <p:nvPr/>
        </p:nvSpPr>
        <p:spPr>
          <a:xfrm>
            <a:off x="2971801" y="3810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1</a:t>
            </a:r>
            <a:endParaRPr lang="en-IN" sz="2000" dirty="0">
              <a:latin typeface="Century" pitchFamily="18" charset="0"/>
            </a:endParaRPr>
          </a:p>
        </p:txBody>
      </p:sp>
      <p:sp>
        <p:nvSpPr>
          <p:cNvPr id="53" name="Rectangle 52"/>
          <p:cNvSpPr/>
          <p:nvPr/>
        </p:nvSpPr>
        <p:spPr>
          <a:xfrm>
            <a:off x="7391400" y="32004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a:t>
            </a:r>
            <a:endParaRPr lang="en-IN" sz="3600" dirty="0">
              <a:latin typeface="Century" pitchFamily="18" charset="0"/>
            </a:endParaRPr>
          </a:p>
        </p:txBody>
      </p:sp>
      <p:sp>
        <p:nvSpPr>
          <p:cNvPr id="54" name="Rectangle 53"/>
          <p:cNvSpPr/>
          <p:nvPr/>
        </p:nvSpPr>
        <p:spPr>
          <a:xfrm>
            <a:off x="7391400" y="39624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2</a:t>
            </a:r>
            <a:endParaRPr lang="en-IN" sz="3600" dirty="0">
              <a:latin typeface="Century" pitchFamily="18" charset="0"/>
            </a:endParaRPr>
          </a:p>
        </p:txBody>
      </p:sp>
      <p:sp>
        <p:nvSpPr>
          <p:cNvPr id="58" name="Rectangle 57"/>
          <p:cNvSpPr/>
          <p:nvPr/>
        </p:nvSpPr>
        <p:spPr>
          <a:xfrm>
            <a:off x="7391400" y="47244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3</a:t>
            </a:r>
            <a:endParaRPr lang="en-IN" sz="3600" dirty="0">
              <a:latin typeface="Century" pitchFamily="18" charset="0"/>
            </a:endParaRPr>
          </a:p>
        </p:txBody>
      </p:sp>
      <p:sp>
        <p:nvSpPr>
          <p:cNvPr id="62" name="Rectangle 61"/>
          <p:cNvSpPr/>
          <p:nvPr/>
        </p:nvSpPr>
        <p:spPr>
          <a:xfrm>
            <a:off x="7391400" y="24384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1</a:t>
            </a:r>
            <a:endParaRPr lang="en-IN" sz="3600" dirty="0">
              <a:latin typeface="Century" pitchFamily="18" charset="0"/>
            </a:endParaRPr>
          </a:p>
        </p:txBody>
      </p:sp>
      <p:sp>
        <p:nvSpPr>
          <p:cNvPr id="63" name="Rectangle 62"/>
          <p:cNvSpPr/>
          <p:nvPr/>
        </p:nvSpPr>
        <p:spPr>
          <a:xfrm>
            <a:off x="7391400" y="1676400"/>
            <a:ext cx="1447800" cy="762000"/>
          </a:xfrm>
          <a:prstGeom prst="rect">
            <a:avLst/>
          </a:prstGeom>
          <a:solidFill>
            <a:schemeClr val="accent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pitchFamily="18" charset="0"/>
              </a:rPr>
              <a:t>0</a:t>
            </a:r>
            <a:endParaRPr lang="en-IN" sz="3600" dirty="0">
              <a:latin typeface="Century" pitchFamily="18" charset="0"/>
            </a:endParaRPr>
          </a:p>
        </p:txBody>
      </p:sp>
      <p:sp>
        <p:nvSpPr>
          <p:cNvPr id="64" name="Rectangle 63"/>
          <p:cNvSpPr/>
          <p:nvPr/>
        </p:nvSpPr>
        <p:spPr>
          <a:xfrm>
            <a:off x="6858000" y="5791200"/>
            <a:ext cx="1981200" cy="762000"/>
          </a:xfrm>
          <a:prstGeom prst="rect">
            <a:avLst/>
          </a:prstGeom>
          <a:solidFill>
            <a:schemeClr val="accent2">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200" dirty="0"/>
              <a:t>5</a:t>
            </a:r>
            <a:endParaRPr lang="en-IN" sz="7200" dirty="0">
              <a:latin typeface="Century" pitchFamily="18" charset="0"/>
            </a:endParaRPr>
          </a:p>
        </p:txBody>
      </p:sp>
      <p:sp>
        <p:nvSpPr>
          <p:cNvPr id="77" name="TextBox 76"/>
          <p:cNvSpPr txBox="1"/>
          <p:nvPr/>
        </p:nvSpPr>
        <p:spPr>
          <a:xfrm>
            <a:off x="3657600" y="455289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m = 0</a:t>
            </a:r>
            <a:endParaRPr lang="en-IN" sz="2000" dirty="0">
              <a:latin typeface="Century" pitchFamily="18" charset="0"/>
            </a:endParaRPr>
          </a:p>
        </p:txBody>
      </p:sp>
      <p:sp>
        <p:nvSpPr>
          <p:cNvPr id="79" name="TextBox 78"/>
          <p:cNvSpPr txBox="1"/>
          <p:nvPr/>
        </p:nvSpPr>
        <p:spPr>
          <a:xfrm>
            <a:off x="2895600" y="3048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err="1">
                <a:latin typeface="Century" pitchFamily="18" charset="0"/>
              </a:rPr>
              <a:t>i</a:t>
            </a:r>
            <a:r>
              <a:rPr lang="en-US" sz="2000" dirty="0">
                <a:latin typeface="Century" pitchFamily="18" charset="0"/>
              </a:rPr>
              <a:t> = 2</a:t>
            </a:r>
            <a:endParaRPr lang="en-IN" sz="2000" dirty="0">
              <a:latin typeface="Century" pitchFamily="18" charset="0"/>
            </a:endParaRPr>
          </a:p>
        </p:txBody>
      </p:sp>
      <p:sp>
        <p:nvSpPr>
          <p:cNvPr id="80" name="TextBox 79"/>
          <p:cNvSpPr txBox="1"/>
          <p:nvPr/>
        </p:nvSpPr>
        <p:spPr>
          <a:xfrm>
            <a:off x="4724401" y="4953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1</a:t>
            </a:r>
            <a:endParaRPr lang="en-IN" sz="2000" dirty="0">
              <a:latin typeface="Century" pitchFamily="18" charset="0"/>
            </a:endParaRPr>
          </a:p>
        </p:txBody>
      </p:sp>
      <p:sp>
        <p:nvSpPr>
          <p:cNvPr id="88" name="TextBox 87"/>
          <p:cNvSpPr txBox="1"/>
          <p:nvPr/>
        </p:nvSpPr>
        <p:spPr>
          <a:xfrm>
            <a:off x="3657600" y="455289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m = 1</a:t>
            </a:r>
            <a:endParaRPr lang="en-IN" sz="2000" dirty="0">
              <a:latin typeface="Century" pitchFamily="18" charset="0"/>
            </a:endParaRPr>
          </a:p>
        </p:txBody>
      </p:sp>
      <p:sp>
        <p:nvSpPr>
          <p:cNvPr id="89" name="TextBox 88"/>
          <p:cNvSpPr txBox="1"/>
          <p:nvPr/>
        </p:nvSpPr>
        <p:spPr>
          <a:xfrm>
            <a:off x="4724401" y="493389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1</a:t>
            </a:r>
            <a:endParaRPr lang="en-IN" sz="2000" dirty="0">
              <a:latin typeface="Century" pitchFamily="18" charset="0"/>
            </a:endParaRPr>
          </a:p>
        </p:txBody>
      </p:sp>
      <p:sp>
        <p:nvSpPr>
          <p:cNvPr id="90" name="TextBox 89"/>
          <p:cNvSpPr txBox="1"/>
          <p:nvPr/>
        </p:nvSpPr>
        <p:spPr>
          <a:xfrm>
            <a:off x="2895600" y="3048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err="1">
                <a:latin typeface="Century" pitchFamily="18" charset="0"/>
              </a:rPr>
              <a:t>i</a:t>
            </a:r>
            <a:r>
              <a:rPr lang="en-US" sz="2000" dirty="0">
                <a:latin typeface="Century" pitchFamily="18" charset="0"/>
              </a:rPr>
              <a:t> = 2</a:t>
            </a:r>
            <a:endParaRPr lang="en-IN" sz="2000" dirty="0">
              <a:latin typeface="Century" pitchFamily="18" charset="0"/>
            </a:endParaRPr>
          </a:p>
        </p:txBody>
      </p:sp>
      <p:sp>
        <p:nvSpPr>
          <p:cNvPr id="91" name="TextBox 90"/>
          <p:cNvSpPr txBox="1"/>
          <p:nvPr/>
        </p:nvSpPr>
        <p:spPr>
          <a:xfrm>
            <a:off x="4724401" y="493389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2</a:t>
            </a:r>
            <a:endParaRPr lang="en-IN" sz="2000" dirty="0">
              <a:latin typeface="Century" pitchFamily="18" charset="0"/>
            </a:endParaRPr>
          </a:p>
        </p:txBody>
      </p:sp>
      <p:sp>
        <p:nvSpPr>
          <p:cNvPr id="65" name="TextBox 64"/>
          <p:cNvSpPr txBox="1"/>
          <p:nvPr/>
        </p:nvSpPr>
        <p:spPr>
          <a:xfrm>
            <a:off x="2895600" y="3048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err="1">
                <a:latin typeface="Century" pitchFamily="18" charset="0"/>
              </a:rPr>
              <a:t>i</a:t>
            </a:r>
            <a:r>
              <a:rPr lang="en-US" sz="2000" dirty="0">
                <a:latin typeface="Century" pitchFamily="18" charset="0"/>
              </a:rPr>
              <a:t> = 3</a:t>
            </a:r>
            <a:endParaRPr lang="en-IN" sz="2000" dirty="0">
              <a:latin typeface="Century" pitchFamily="18" charset="0"/>
            </a:endParaRPr>
          </a:p>
        </p:txBody>
      </p:sp>
      <p:sp>
        <p:nvSpPr>
          <p:cNvPr id="66" name="TextBox 65"/>
          <p:cNvSpPr txBox="1"/>
          <p:nvPr/>
        </p:nvSpPr>
        <p:spPr>
          <a:xfrm>
            <a:off x="4724401" y="495300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n = 3</a:t>
            </a:r>
            <a:endParaRPr lang="en-IN" sz="2000" dirty="0">
              <a:latin typeface="Century" pitchFamily="18" charset="0"/>
            </a:endParaRPr>
          </a:p>
        </p:txBody>
      </p:sp>
      <p:sp>
        <p:nvSpPr>
          <p:cNvPr id="78" name="TextBox 77"/>
          <p:cNvSpPr txBox="1"/>
          <p:nvPr/>
        </p:nvSpPr>
        <p:spPr>
          <a:xfrm>
            <a:off x="3657600" y="4552890"/>
            <a:ext cx="914400" cy="400110"/>
          </a:xfrm>
          <a:prstGeom prst="rect">
            <a:avLst/>
          </a:pr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2000" dirty="0">
                <a:latin typeface="Century" pitchFamily="18" charset="0"/>
              </a:rPr>
              <a:t>m = 2</a:t>
            </a:r>
            <a:endParaRPr lang="en-IN" sz="2000" dirty="0">
              <a:latin typeface="Century" pitchFamily="18" charset="0"/>
            </a:endParaRPr>
          </a:p>
        </p:txBody>
      </p:sp>
      <p:sp>
        <p:nvSpPr>
          <p:cNvPr id="4" name="Slide Number Placeholder 3">
            <a:extLst>
              <a:ext uri="{FF2B5EF4-FFF2-40B4-BE49-F238E27FC236}">
                <a16:creationId xmlns:a16="http://schemas.microsoft.com/office/drawing/2014/main" id="{BB7AAD2A-8BF5-4641-A455-F9FFE64548CA}"/>
              </a:ext>
            </a:extLst>
          </p:cNvPr>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0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20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0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20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20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20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20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2000"/>
                                        <p:tgtEl>
                                          <p:spTgt spid="50"/>
                                        </p:tgtEl>
                                      </p:cBhvr>
                                    </p:animEffect>
                                    <p:set>
                                      <p:cBhvr>
                                        <p:cTn id="42" dur="1" fill="hold">
                                          <p:stCondLst>
                                            <p:cond delay="1999"/>
                                          </p:stCondLst>
                                        </p:cTn>
                                        <p:tgtEl>
                                          <p:spTgt spid="50"/>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000"/>
                                        <p:tgtEl>
                                          <p:spTgt spid="52"/>
                                        </p:tgtEl>
                                      </p:cBhvr>
                                    </p:animEffect>
                                    <p:set>
                                      <p:cBhvr>
                                        <p:cTn id="45" dur="1" fill="hold">
                                          <p:stCondLst>
                                            <p:cond delay="1999"/>
                                          </p:stCondLst>
                                        </p:cTn>
                                        <p:tgtEl>
                                          <p:spTgt spid="5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2000"/>
                                        <p:tgtEl>
                                          <p:spTgt spid="7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20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fade">
                                      <p:cBhvr>
                                        <p:cTn id="60" dur="2000"/>
                                        <p:tgtEl>
                                          <p:spTgt spid="8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2000"/>
                                        <p:tgtEl>
                                          <p:spTgt spid="8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2000"/>
                                        <p:tgtEl>
                                          <p:spTgt spid="5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2000"/>
                                        <p:tgtEl>
                                          <p:spTgt spid="9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1" nodeType="click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fade">
                                      <p:cBhvr>
                                        <p:cTn id="80" dur="2000"/>
                                        <p:tgtEl>
                                          <p:spTgt spid="8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1"/>
                                        </p:tgtEl>
                                        <p:attrNameLst>
                                          <p:attrName>style.visibility</p:attrName>
                                        </p:attrNameLst>
                                      </p:cBhvr>
                                      <p:to>
                                        <p:strVal val="visible"/>
                                      </p:to>
                                    </p:set>
                                    <p:animEffect transition="in" filter="fade">
                                      <p:cBhvr>
                                        <p:cTn id="85" dur="2000"/>
                                        <p:tgtEl>
                                          <p:spTgt spid="9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2000"/>
                                        <p:tgtEl>
                                          <p:spTgt spid="5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fade">
                                      <p:cBhvr>
                                        <p:cTn id="95" dur="2000"/>
                                        <p:tgtEl>
                                          <p:spTgt spid="6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fade">
                                      <p:cBhvr>
                                        <p:cTn id="100" dur="2000"/>
                                        <p:tgtEl>
                                          <p:spTgt spid="7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fade">
                                      <p:cBhvr>
                                        <p:cTn id="105" dur="2000"/>
                                        <p:tgtEl>
                                          <p:spTgt spid="6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fade">
                                      <p:cBhvr>
                                        <p:cTn id="110" dur="2000"/>
                                        <p:tgtEl>
                                          <p:spTgt spid="5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4"/>
                                        </p:tgtEl>
                                        <p:attrNameLst>
                                          <p:attrName>style.visibility</p:attrName>
                                        </p:attrNameLst>
                                      </p:cBhvr>
                                      <p:to>
                                        <p:strVal val="visible"/>
                                      </p:to>
                                    </p:set>
                                    <p:animEffect transition="in" filter="fade">
                                      <p:cBhvr>
                                        <p:cTn id="115"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0" grpId="1" animBg="1"/>
      <p:bldP spid="51" grpId="0" animBg="1"/>
      <p:bldP spid="52" grpId="0" animBg="1"/>
      <p:bldP spid="52" grpId="1" animBg="1"/>
      <p:bldP spid="53" grpId="0" animBg="1"/>
      <p:bldP spid="54" grpId="0" animBg="1"/>
      <p:bldP spid="58" grpId="0" animBg="1"/>
      <p:bldP spid="62" grpId="0" animBg="1"/>
      <p:bldP spid="63" grpId="0" animBg="1"/>
      <p:bldP spid="64" grpId="0" animBg="1"/>
      <p:bldP spid="77" grpId="0" animBg="1"/>
      <p:bldP spid="79" grpId="0" animBg="1"/>
      <p:bldP spid="80" grpId="0" animBg="1"/>
      <p:bldP spid="88" grpId="0" animBg="1"/>
      <p:bldP spid="88" grpId="1" animBg="1"/>
      <p:bldP spid="89" grpId="0" animBg="1"/>
      <p:bldP spid="90" grpId="0" animBg="1"/>
      <p:bldP spid="91" grpId="0" animBg="1"/>
      <p:bldP spid="65" grpId="0" animBg="1"/>
      <p:bldP spid="66"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Core Java</a:t>
            </a:r>
          </a:p>
        </p:txBody>
      </p:sp>
      <p:sp>
        <p:nvSpPr>
          <p:cNvPr id="20" name="Content Placeholder 19"/>
          <p:cNvSpPr>
            <a:spLocks noGrp="1"/>
          </p:cNvSpPr>
          <p:nvPr>
            <p:ph idx="1"/>
          </p:nvPr>
        </p:nvSpPr>
        <p:spPr/>
        <p:txBody>
          <a:bodyPr>
            <a:normAutofit fontScale="85000" lnSpcReduction="20000"/>
          </a:bodyPr>
          <a:lstStyle/>
          <a:p>
            <a:r>
              <a:rPr lang="en-US" dirty="0">
                <a:latin typeface="Century" pitchFamily="18" charset="0"/>
              </a:rPr>
              <a:t>Platform Independent</a:t>
            </a:r>
          </a:p>
          <a:p>
            <a:r>
              <a:rPr lang="en-US" dirty="0">
                <a:latin typeface="Century" pitchFamily="18" charset="0"/>
              </a:rPr>
              <a:t>Advantages of Java over </a:t>
            </a:r>
            <a:r>
              <a:rPr lang="en-US" dirty="0" err="1">
                <a:latin typeface="Century" pitchFamily="18" charset="0"/>
              </a:rPr>
              <a:t>.net</a:t>
            </a:r>
            <a:r>
              <a:rPr lang="en-US" dirty="0">
                <a:latin typeface="Century" pitchFamily="18" charset="0"/>
              </a:rPr>
              <a:t> &amp; </a:t>
            </a:r>
            <a:r>
              <a:rPr lang="en-US" dirty="0" err="1">
                <a:latin typeface="Century" pitchFamily="18" charset="0"/>
              </a:rPr>
              <a:t>php</a:t>
            </a:r>
            <a:endParaRPr lang="en-US" dirty="0">
              <a:latin typeface="Century" pitchFamily="18" charset="0"/>
            </a:endParaRPr>
          </a:p>
          <a:p>
            <a:r>
              <a:rPr lang="en-US" dirty="0">
                <a:latin typeface="Century" pitchFamily="18" charset="0"/>
              </a:rPr>
              <a:t>Command line Arguments</a:t>
            </a:r>
          </a:p>
          <a:p>
            <a:r>
              <a:rPr lang="en-US" dirty="0">
                <a:latin typeface="Century" pitchFamily="18" charset="0"/>
              </a:rPr>
              <a:t>History</a:t>
            </a:r>
          </a:p>
          <a:p>
            <a:r>
              <a:rPr lang="en-US" dirty="0">
                <a:latin typeface="Century" pitchFamily="18" charset="0"/>
              </a:rPr>
              <a:t>JDK, JRE, JVM</a:t>
            </a:r>
          </a:p>
          <a:p>
            <a:r>
              <a:rPr lang="en-US" dirty="0">
                <a:latin typeface="Century" pitchFamily="18" charset="0"/>
              </a:rPr>
              <a:t>Arch of JVM</a:t>
            </a:r>
          </a:p>
          <a:p>
            <a:r>
              <a:rPr lang="en-US" dirty="0" err="1">
                <a:latin typeface="Century" pitchFamily="18" charset="0"/>
              </a:rPr>
              <a:t>Datatypes</a:t>
            </a:r>
            <a:endParaRPr lang="en-US" dirty="0">
              <a:latin typeface="Century" pitchFamily="18" charset="0"/>
            </a:endParaRPr>
          </a:p>
          <a:p>
            <a:r>
              <a:rPr lang="en-US" dirty="0">
                <a:latin typeface="Century" pitchFamily="18" charset="0"/>
              </a:rPr>
              <a:t>Variables </a:t>
            </a:r>
            <a:r>
              <a:rPr lang="en-US" dirty="0" err="1">
                <a:latin typeface="Century" pitchFamily="18" charset="0"/>
              </a:rPr>
              <a:t>vs</a:t>
            </a:r>
            <a:r>
              <a:rPr lang="en-US" dirty="0">
                <a:latin typeface="Century" pitchFamily="18" charset="0"/>
              </a:rPr>
              <a:t> Constants</a:t>
            </a:r>
          </a:p>
          <a:p>
            <a:r>
              <a:rPr lang="en-US" dirty="0">
                <a:latin typeface="Century" pitchFamily="18" charset="0"/>
              </a:rPr>
              <a:t>equals </a:t>
            </a:r>
            <a:r>
              <a:rPr lang="en-US" dirty="0" err="1">
                <a:latin typeface="Century" pitchFamily="18" charset="0"/>
              </a:rPr>
              <a:t>vs</a:t>
            </a:r>
            <a:r>
              <a:rPr lang="en-US" dirty="0">
                <a:latin typeface="Century" pitchFamily="18" charset="0"/>
              </a:rPr>
              <a:t> ==</a:t>
            </a:r>
          </a:p>
          <a:p>
            <a:r>
              <a:rPr lang="en-US" dirty="0">
                <a:latin typeface="Century" pitchFamily="18" charset="0"/>
              </a:rPr>
              <a:t>If, while, do-while, switch, for, enhance for loop</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76200"/>
            <a:ext cx="9144000" cy="1219200"/>
            <a:chOff x="0" y="228600"/>
            <a:chExt cx="9144000" cy="1219200"/>
          </a:xfrm>
        </p:grpSpPr>
        <p:sp>
          <p:nvSpPr>
            <p:cNvPr id="5" name="Rectangle 4"/>
            <p:cNvSpPr/>
            <p:nvPr/>
          </p:nvSpPr>
          <p:spPr>
            <a:xfrm>
              <a:off x="0" y="1402081"/>
              <a:ext cx="9144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grpSp>
          <p:nvGrpSpPr>
            <p:cNvPr id="3" name="Group 14"/>
            <p:cNvGrpSpPr/>
            <p:nvPr/>
          </p:nvGrpSpPr>
          <p:grpSpPr>
            <a:xfrm>
              <a:off x="7010400" y="228600"/>
              <a:ext cx="2046512" cy="838200"/>
              <a:chOff x="6858000" y="121622"/>
              <a:chExt cx="2198912" cy="826532"/>
            </a:xfrm>
          </p:grpSpPr>
          <p:sp>
            <p:nvSpPr>
              <p:cNvPr id="7" name="TextBox 6"/>
              <p:cNvSpPr txBox="1"/>
              <p:nvPr/>
            </p:nvSpPr>
            <p:spPr>
              <a:xfrm>
                <a:off x="6858000" y="121622"/>
                <a:ext cx="2198912" cy="707886"/>
              </a:xfrm>
              <a:prstGeom prst="rect">
                <a:avLst/>
              </a:prstGeom>
              <a:noFill/>
              <a:ln>
                <a:noFill/>
              </a:ln>
            </p:spPr>
            <p:txBody>
              <a:bodyPr wrap="square" rtlCol="0">
                <a:spAutoFit/>
              </a:bodyPr>
              <a:lstStyle/>
              <a:p>
                <a:pPr algn="ctr"/>
                <a:r>
                  <a:rPr lang="en-US" sz="4000" b="1" dirty="0">
                    <a:solidFill>
                      <a:schemeClr val="accent1">
                        <a:lumMod val="50000"/>
                      </a:schemeClr>
                    </a:solidFill>
                    <a:latin typeface="Cambria" pitchFamily="18" charset="0"/>
                    <a:ea typeface="Meiryo" pitchFamily="34" charset="-128"/>
                    <a:cs typeface="Vijaya" pitchFamily="34" charset="0"/>
                  </a:rPr>
                  <a:t>ARUN</a:t>
                </a:r>
              </a:p>
            </p:txBody>
          </p:sp>
          <p:sp>
            <p:nvSpPr>
              <p:cNvPr id="8" name="TextBox 7"/>
              <p:cNvSpPr txBox="1"/>
              <p:nvPr/>
            </p:nvSpPr>
            <p:spPr>
              <a:xfrm>
                <a:off x="6858000" y="609600"/>
                <a:ext cx="2198912" cy="338554"/>
              </a:xfrm>
              <a:prstGeom prst="rect">
                <a:avLst/>
              </a:prstGeom>
              <a:noFill/>
              <a:ln>
                <a:noFill/>
              </a:ln>
            </p:spPr>
            <p:txBody>
              <a:bodyPr wrap="square" rtlCol="0">
                <a:spAutoFit/>
              </a:bodyPr>
              <a:lstStyle/>
              <a:p>
                <a:pPr algn="ctr"/>
                <a:r>
                  <a:rPr lang="en-US" sz="1600" b="1" i="1" dirty="0">
                    <a:solidFill>
                      <a:schemeClr val="accent1">
                        <a:lumMod val="50000"/>
                      </a:schemeClr>
                    </a:solidFill>
                    <a:latin typeface="Cambria" pitchFamily="18" charset="0"/>
                    <a:cs typeface="Vijaya" pitchFamily="34" charset="0"/>
                  </a:rPr>
                  <a:t>Arun Kumar</a:t>
                </a:r>
              </a:p>
            </p:txBody>
          </p:sp>
        </p:grpSp>
      </p:grpSp>
      <p:sp>
        <p:nvSpPr>
          <p:cNvPr id="9" name="Title 3"/>
          <p:cNvSpPr txBox="1">
            <a:spLocks/>
          </p:cNvSpPr>
          <p:nvPr/>
        </p:nvSpPr>
        <p:spPr>
          <a:xfrm>
            <a:off x="0" y="-7620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6600" b="0" i="0" u="none" strike="noStrike" kern="1200" cap="none" spc="0" normalizeH="0" baseline="0" noProof="0" dirty="0">
              <a:ln>
                <a:noFill/>
              </a:ln>
              <a:solidFill>
                <a:schemeClr val="accent1">
                  <a:lumMod val="75000"/>
                </a:schemeClr>
              </a:solidFill>
              <a:effectLst/>
              <a:uLnTx/>
              <a:uFillTx/>
              <a:latin typeface="+mj-lt"/>
              <a:ea typeface="+mj-ea"/>
              <a:cs typeface="+mj-cs"/>
            </a:endParaRPr>
          </a:p>
        </p:txBody>
      </p:sp>
      <p:sp>
        <p:nvSpPr>
          <p:cNvPr id="10" name="Title 3"/>
          <p:cNvSpPr txBox="1">
            <a:spLocks/>
          </p:cNvSpPr>
          <p:nvPr/>
        </p:nvSpPr>
        <p:spPr>
          <a:xfrm>
            <a:off x="0" y="0"/>
            <a:ext cx="7162800" cy="12954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chemeClr val="accent1">
                    <a:lumMod val="75000"/>
                  </a:schemeClr>
                </a:solidFill>
                <a:effectLst/>
                <a:uLnTx/>
                <a:uFillTx/>
                <a:latin typeface="+mj-lt"/>
                <a:ea typeface="+mj-ea"/>
                <a:cs typeface="+mj-cs"/>
              </a:rPr>
              <a:t>What is Java ??</a:t>
            </a:r>
          </a:p>
        </p:txBody>
      </p:sp>
      <p:sp>
        <p:nvSpPr>
          <p:cNvPr id="20" name="Content Placeholder 19"/>
          <p:cNvSpPr>
            <a:spLocks noGrp="1"/>
          </p:cNvSpPr>
          <p:nvPr>
            <p:ph idx="1"/>
          </p:nvPr>
        </p:nvSpPr>
        <p:spPr>
          <a:xfrm>
            <a:off x="457201" y="1600200"/>
            <a:ext cx="8229600" cy="4648200"/>
          </a:xfrm>
        </p:spPr>
        <p:txBody>
          <a:bodyPr>
            <a:normAutofit/>
          </a:bodyPr>
          <a:lstStyle/>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Object Oriented Programming</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WORA( Write Once Run any where)</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The Java language was created by James Gosling in June 1991.</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Java Provides development and deployment environment.</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It is similar in syntax to C++</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It is robust provides exception handling , automatic   garbage collection.</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Designed for the distributed environment.</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Supports Multithreading</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Secure ( No Pointer and  Byte Code Verifier)</a:t>
            </a:r>
          </a:p>
          <a:p>
            <a:pPr marL="620713" lvl="2" indent="-193675" hangingPunct="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000" dirty="0">
                <a:solidFill>
                  <a:srgbClr val="000000"/>
                </a:solidFill>
                <a:latin typeface="Century" pitchFamily="18" charset="0"/>
              </a:rPr>
              <a:t>High Performance (</a:t>
            </a:r>
            <a:r>
              <a:rPr lang="en-GB" sz="2000" dirty="0" err="1">
                <a:solidFill>
                  <a:srgbClr val="000000"/>
                </a:solidFill>
                <a:latin typeface="Century" pitchFamily="18" charset="0"/>
              </a:rPr>
              <a:t>JITc</a:t>
            </a:r>
            <a:r>
              <a:rPr lang="en-GB" sz="2000" dirty="0">
                <a:solidFill>
                  <a:srgbClr val="000000"/>
                </a:solidFill>
                <a:latin typeface="Century" pitchFamily="18" charset="0"/>
              </a:rPr>
              <a:t>)</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4918</TotalTime>
  <Words>3305</Words>
  <Application>Microsoft Office PowerPoint</Application>
  <PresentationFormat>On-screen Show (4:3)</PresentationFormat>
  <Paragraphs>1163</Paragraphs>
  <Slides>79</Slides>
  <Notes>71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9" baseType="lpstr">
      <vt:lpstr>Agency FB</vt:lpstr>
      <vt:lpstr>Andalus</vt:lpstr>
      <vt:lpstr>Arial</vt:lpstr>
      <vt:lpstr>Baskerville Old Face</vt:lpstr>
      <vt:lpstr>Calibri</vt:lpstr>
      <vt:lpstr>Cambria</vt:lpstr>
      <vt:lpstr>Century</vt:lpstr>
      <vt:lpstr>Wingdings</vt:lpstr>
      <vt:lpstr>Office Theme</vt:lpstr>
      <vt:lpstr>Picture</vt:lpstr>
      <vt:lpstr>PowerPoint Presentation</vt:lpstr>
      <vt:lpstr>Introduction to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Techknow_User1</dc:creator>
  <cp:lastModifiedBy>Arun Kumar</cp:lastModifiedBy>
  <cp:revision>1105</cp:revision>
  <dcterms:created xsi:type="dcterms:W3CDTF">2006-08-16T00:00:00Z</dcterms:created>
  <dcterms:modified xsi:type="dcterms:W3CDTF">2019-09-25T18:57:51Z</dcterms:modified>
</cp:coreProperties>
</file>